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5" r:id="rId2"/>
    <p:sldId id="27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8" r:id="rId11"/>
    <p:sldId id="259" r:id="rId12"/>
    <p:sldId id="277" r:id="rId13"/>
    <p:sldId id="260" r:id="rId14"/>
    <p:sldId id="261" r:id="rId15"/>
    <p:sldId id="262" r:id="rId16"/>
    <p:sldId id="263" r:id="rId17"/>
    <p:sldId id="286" r:id="rId18"/>
    <p:sldId id="287" r:id="rId19"/>
    <p:sldId id="289" r:id="rId20"/>
    <p:sldId id="288" r:id="rId21"/>
    <p:sldId id="290" r:id="rId22"/>
    <p:sldId id="283" r:id="rId23"/>
    <p:sldId id="284" r:id="rId24"/>
    <p:sldId id="285" r:id="rId25"/>
    <p:sldId id="274" r:id="rId26"/>
    <p:sldId id="272" r:id="rId27"/>
    <p:sldId id="273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kari Aria" initials="AA" lastIdx="1" clrIdx="0">
    <p:extLst>
      <p:ext uri="{19B8F6BF-5375-455C-9EA6-DF929625EA0E}">
        <p15:presenceInfo xmlns:p15="http://schemas.microsoft.com/office/powerpoint/2012/main" userId="Askari Aria" providerId="None"/>
      </p:ext>
    </p:extLst>
  </p:cmAuthor>
  <p:cmAuthor id="2" name="Hafner Felix" initials="HF" lastIdx="1" clrIdx="1">
    <p:extLst>
      <p:ext uri="{19B8F6BF-5375-455C-9EA6-DF929625EA0E}">
        <p15:presenceInfo xmlns:p15="http://schemas.microsoft.com/office/powerpoint/2012/main" userId="Hafner Feli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942"/>
    <a:srgbClr val="FFFFFF"/>
    <a:srgbClr val="D42439"/>
    <a:srgbClr val="7E7E7E"/>
    <a:srgbClr val="EC4036"/>
    <a:srgbClr val="E4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>
      <p:cViewPr>
        <p:scale>
          <a:sx n="100" d="100"/>
          <a:sy n="100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74A1-EB1D-4888-87A9-2641F6228CD9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E8C4F-E50D-48B6-8EFE-C64149FA4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9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2EAE-2BD6-4C35-B307-9A1A73F13CF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7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9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0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057BC6-24E7-A4DC-21A8-822D492B8B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04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551087-6487-42E4-98AD-1153326BB47D}"/>
              </a:ext>
            </a:extLst>
          </p:cNvPr>
          <p:cNvGraphicFramePr/>
          <p:nvPr userDrawn="1"/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D652A9-BDC3-4A1F-82C5-FF364E345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490CEB-3F5F-EA7A-31E5-FFACC83A0A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17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F75C9D-11E9-212B-7E80-D59D5D7702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27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57D21F-2450-6005-D7ED-2B9B7446DE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14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1E3E0F6C-80AE-74E1-E1B8-398D11CE1C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31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78F1-FA98-711E-5CD1-937C45363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89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0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8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2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4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0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4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271B-331D-4EC2-AE0B-4812C48DB7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1CCEA-614F-4D95-A5D8-53FD7A5F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ndviews.org/2018/05/12/infographic-10-types-of-mis-and-disinformation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groundviews.org/2018/05/12/infographic-10-types-of-mis-and-disinformation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oxfordlearnersdictionaries.com/us/definition/english/echo-chamber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assets.publishing.service.gov.uk/media/57a08acae5274a27b2000785/Using_Media_to_communciate_research_outpu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hyperlink" Target="https://toolkit.providencehealthcare.org/media-relations/media-101/how-media-works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hyperlink" Target="https://www.oxfordlearnersdictionaries.com/us/definition/english/echo-chamber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DEE3185-2189-4A0D-83D8-0146FF9EA6C3}"/>
              </a:ext>
            </a:extLst>
          </p:cNvPr>
          <p:cNvSpPr txBox="1"/>
          <p:nvPr/>
        </p:nvSpPr>
        <p:spPr>
          <a:xfrm>
            <a:off x="6034855" y="3579605"/>
            <a:ext cx="4905898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3200" b="1" spc="300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Módulo 6 Lição 1: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endParaRPr lang="pt-PT" sz="3200" b="1" spc="300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3200" b="1" spc="300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 que é Literacia Mediática?
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A258F-39C5-4B6F-9DAB-E4DF379937C1}"/>
              </a:ext>
            </a:extLst>
          </p:cNvPr>
          <p:cNvSpPr/>
          <p:nvPr/>
        </p:nvSpPr>
        <p:spPr>
          <a:xfrm>
            <a:off x="8175365" y="4344626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8AFCD-A05A-D11B-35B8-85A4BBC2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BB1AEC-0B4E-FC4A-2535-BD64455D5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3518C7-B73F-3F41-D232-0EF5845DD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68D3EC-105E-4E0D-0B04-33D36C8DF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BCDEB-C942-4BDC-C53D-4C94A165D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897D39-2067-270B-44AB-DB01349F5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E9428-A53E-4A06-E725-871BBDEDF8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58E27E-E04C-9D59-065F-4D3D0806B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10.png">
            <a:extLst>
              <a:ext uri="{FF2B5EF4-FFF2-40B4-BE49-F238E27FC236}">
                <a16:creationId xmlns:a16="http://schemas.microsoft.com/office/drawing/2014/main" id="{4DC6FFE3-EEF0-BC00-1EBA-9F43AB14B42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2259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  <a:p>
            <a:pPr marL="0" indent="0" algn="ctr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Mas será que podemos distinguir entre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bons e maus meios de comunicação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marL="0" indent="0" algn="ctr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Ou será antes sobre se estamos a ser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manipulados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 sem saber?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marL="0" indent="0" algn="ctr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E o que significa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objetividade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6201"/>
          <a:stretch>
            <a:fillRect/>
          </a:stretch>
        </p:blipFill>
        <p:spPr>
          <a:xfrm>
            <a:off x="5329263" y="1498519"/>
            <a:ext cx="6304585" cy="3860962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D6665-C9FB-4C07-8312-7A5FC3259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498" y="1505272"/>
            <a:ext cx="4761489" cy="35798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Media boa – 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
</a:t>
            </a:r>
            <a:endParaRPr lang="en-US" b="1" dirty="0">
              <a:latin typeface="DIN 2014" panose="020B050402020202020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0BE0C0-8A24-A592-3A05-A8004CD3E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D1290-6AD2-7344-AD20-13C8B3A57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90E25-522F-4115-35B2-E3C52535E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1A0E3B-4D25-8710-565A-2DBBC8BF2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C732A-A7B2-9A73-465B-F85D67909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A5FC7B-FBF7-EA41-A10B-3A81DB0FB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A233C-91DE-0BF0-22A4-57F02D4310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9D3BC1-8AD7-C87C-E33B-A0E12DA64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10.png">
            <a:extLst>
              <a:ext uri="{FF2B5EF4-FFF2-40B4-BE49-F238E27FC236}">
                <a16:creationId xmlns:a16="http://schemas.microsoft.com/office/drawing/2014/main" id="{26EF34C8-C60A-7450-92BA-96504189816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3980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9468" y="1162020"/>
            <a:ext cx="4761489" cy="35798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Manipulativa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
</a:t>
            </a:r>
            <a:endParaRPr lang="en-US" b="1" dirty="0">
              <a:latin typeface="DIN 2014" panose="020B0504020202020204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649573" y="1704478"/>
            <a:ext cx="6144210" cy="3449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Quando falamos de media, muitas vezes diferenciamos entre “boa” ou “má”. Mas o que é que isso significa e será que essa distinção existe?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Geralmente,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não existe uma “verdade objetiva”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ou, meios de comunicação objetivos.</a:t>
            </a:r>
          </a:p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
Qualquer formato de media representa uma perspetiva e conta uma história. No entanto, isso não significa que não se pode confiar em ninguém ou que todos os tipos de media sejam “maus”.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4070" r="16313" b="13440"/>
          <a:stretch/>
        </p:blipFill>
        <p:spPr>
          <a:xfrm>
            <a:off x="6919018" y="1527731"/>
            <a:ext cx="4623409" cy="4063598"/>
          </a:xfrm>
        </p:spPr>
      </p:pic>
    </p:spTree>
    <p:extLst>
      <p:ext uri="{BB962C8B-B14F-4D97-AF65-F5344CB8AC3E}">
        <p14:creationId xmlns:p14="http://schemas.microsoft.com/office/powerpoint/2010/main" val="132110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8152" y="1251994"/>
            <a:ext cx="4826000" cy="434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Assim, quando olhamos para os Media, tentamos distinguir entre: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Meios de comunicação fidedignos: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claros sobre os seus objetivos e intenções e transparentes sobre a origem da informação (referências).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Media manipulativa: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onde não se comunica intenções e não há clareza sobre as fontes de informação. Mas muitas vezes afirma ser a “verdade” ou ser “realmente objetivo”.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6201"/>
          <a:stretch>
            <a:fillRect/>
          </a:stretch>
        </p:blipFill>
        <p:spPr>
          <a:xfrm>
            <a:off x="5441220" y="1251994"/>
            <a:ext cx="6304585" cy="3860962"/>
          </a:xfr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0BE0C0-8A24-A592-3A05-A8004CD3E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D1290-6AD2-7344-AD20-13C8B3A57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90E25-522F-4115-35B2-E3C52535E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1A0E3B-4D25-8710-565A-2DBBC8BF2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C732A-A7B2-9A73-465B-F85D67909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A5FC7B-FBF7-EA41-A10B-3A81DB0FB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A233C-91DE-0BF0-22A4-57F02D4310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9D3BC1-8AD7-C87C-E33B-A0E12DA64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10.png">
            <a:extLst>
              <a:ext uri="{FF2B5EF4-FFF2-40B4-BE49-F238E27FC236}">
                <a16:creationId xmlns:a16="http://schemas.microsoft.com/office/drawing/2014/main" id="{26EF34C8-C60A-7450-92BA-96504189816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4421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D6665-C9FB-4C07-8312-7A5FC3259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313" y="1222149"/>
            <a:ext cx="4826741" cy="35798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verdade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
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792" y="2002387"/>
            <a:ext cx="4762500" cy="2940052"/>
          </a:xfrm>
        </p:spPr>
        <p:txBody>
          <a:bodyPr>
            <a:normAutofit lnSpcReduction="10000"/>
          </a:bodyPr>
          <a:lstStyle/>
          <a:p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Vê esta foto como exemplo.</a:t>
            </a:r>
          </a:p>
          <a:p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
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Esta foto não foi alterada – apenas cortada.</a:t>
            </a:r>
          </a:p>
          <a:p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No entanto, mostrando apenas partes da foto, pode-se manipular a história.
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isto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chama-se "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enquadramento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"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0BE0C0-8A24-A592-3A05-A8004CD3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D1290-6AD2-7344-AD20-13C8B3A57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90E25-522F-4115-35B2-E3C52535E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1A0E3B-4D25-8710-565A-2DBBC8BF2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C732A-A7B2-9A73-465B-F85D67909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A5FC7B-FBF7-EA41-A10B-3A81DB0FB4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A233C-91DE-0BF0-22A4-57F02D4310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9D3BC1-8AD7-C87C-E33B-A0E12DA64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10.png">
            <a:extLst>
              <a:ext uri="{FF2B5EF4-FFF2-40B4-BE49-F238E27FC236}">
                <a16:creationId xmlns:a16="http://schemas.microsoft.com/office/drawing/2014/main" id="{26EF34C8-C60A-7450-92BA-96504189816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5056" y="1586463"/>
            <a:ext cx="60769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D6665-C9FB-4C07-8312-7A5FC3259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400" y="1219993"/>
            <a:ext cx="4761489" cy="35798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verdade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
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134" y="2002512"/>
            <a:ext cx="4762500" cy="2940052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Da mesma forma, qualquer informação pode ser enquadrada sem ser realmente falsificada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.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0BE0C0-8A24-A592-3A05-A8004CD3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D1290-6AD2-7344-AD20-13C8B3A57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90E25-522F-4115-35B2-E3C52535E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1A0E3B-4D25-8710-565A-2DBBC8BF2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C732A-A7B2-9A73-465B-F85D67909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A5FC7B-FBF7-EA41-A10B-3A81DB0FB4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A233C-91DE-0BF0-22A4-57F02D4310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9D3BC1-8AD7-C87C-E33B-A0E12DA64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10.png">
            <a:extLst>
              <a:ext uri="{FF2B5EF4-FFF2-40B4-BE49-F238E27FC236}">
                <a16:creationId xmlns:a16="http://schemas.microsoft.com/office/drawing/2014/main" id="{26EF34C8-C60A-7450-92BA-96504189816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026" name="Picture 2" descr="Misleading statistics example about the global air warming from 1998-20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87" y="2882224"/>
            <a:ext cx="3192722" cy="264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 illustrating global air warming from 1980-2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64" y="3057194"/>
            <a:ext cx="3230962" cy="27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445" y="1119071"/>
            <a:ext cx="4762500" cy="2940052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O segundo gráfico centra-se apenas nos anos 1998-2012 (1998 foi um dos anos mais quentes desse ciclo). </a:t>
            </a:r>
          </a:p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Assim, mostra uma história manipulada (narrativa) sem realmente mentir. 
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4F250-BD92-152F-361C-66B3EF548543}"/>
              </a:ext>
            </a:extLst>
          </p:cNvPr>
          <p:cNvSpPr txBox="1"/>
          <p:nvPr/>
        </p:nvSpPr>
        <p:spPr>
          <a:xfrm>
            <a:off x="1485328" y="3021131"/>
            <a:ext cx="29374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/>
              <a:t>Alterações Globais da Temperatura em Graus Celsius</a:t>
            </a:r>
            <a:endParaRPr lang="en-GB" sz="1600" b="1" dirty="0"/>
          </a:p>
        </p:txBody>
      </p:sp>
      <p:sp>
        <p:nvSpPr>
          <p:cNvPr id="6" name="Rechteck 5"/>
          <p:cNvSpPr/>
          <p:nvPr/>
        </p:nvSpPr>
        <p:spPr>
          <a:xfrm>
            <a:off x="3607870" y="3162508"/>
            <a:ext cx="1765738" cy="2561565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747C1-2E87-3128-5A5C-1E0A9F01826D}"/>
              </a:ext>
            </a:extLst>
          </p:cNvPr>
          <p:cNvSpPr txBox="1"/>
          <p:nvPr/>
        </p:nvSpPr>
        <p:spPr>
          <a:xfrm>
            <a:off x="6978782" y="2844225"/>
            <a:ext cx="29374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dirty="0"/>
              <a:t>Alterações Globais da Temperatura em Graus Celsius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5616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D6665-C9FB-4C07-8312-7A5FC3259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9057" y="1327636"/>
            <a:ext cx="4761489" cy="35798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DIN 2014" panose="020B0504020202020204"/>
              </a:rPr>
              <a:t>A </a:t>
            </a:r>
            <a:r>
              <a:rPr lang="en-US" b="1" dirty="0" err="1">
                <a:latin typeface="DIN 2014" panose="020B0504020202020204"/>
              </a:rPr>
              <a:t>verdade</a:t>
            </a:r>
            <a:r>
              <a:rPr lang="en-US" b="1" dirty="0">
                <a:latin typeface="DIN 2014" panose="020B0504020202020204"/>
              </a:rPr>
              <a:t>?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633" y="2056009"/>
            <a:ext cx="4762500" cy="2940052"/>
          </a:xfrm>
        </p:spPr>
        <p:txBody>
          <a:bodyPr>
            <a:noAutofit/>
          </a:bodyPr>
          <a:lstStyle/>
          <a:p>
            <a:pPr algn="just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Enquadramento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nem sempre é manipulação. </a:t>
            </a:r>
          </a:p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Jornalistas trabalham, muitas vezes, com questões complexas. Precisam de enquadrar uma história para torná-la mais percetível.
Mas isso só funciona se cumprirem com um conjunto de regras e padrões.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0BE0C0-8A24-A592-3A05-A8004CD3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D1290-6AD2-7344-AD20-13C8B3A57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90E25-522F-4115-35B2-E3C52535E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1A0E3B-4D25-8710-565A-2DBBC8BF2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C732A-A7B2-9A73-465B-F85D67909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A5FC7B-FBF7-EA41-A10B-3A81DB0FB4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0A233C-91DE-0BF0-22A4-57F02D4310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9D3BC1-8AD7-C87C-E33B-A0E12DA64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10.png">
            <a:extLst>
              <a:ext uri="{FF2B5EF4-FFF2-40B4-BE49-F238E27FC236}">
                <a16:creationId xmlns:a16="http://schemas.microsoft.com/office/drawing/2014/main" id="{26EF34C8-C60A-7450-92BA-96504189816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304" y="1441399"/>
            <a:ext cx="5044439" cy="3688481"/>
          </a:xfrm>
        </p:spPr>
        <p:txBody>
          <a:bodyPr>
            <a:normAutofit lnSpcReduction="10000"/>
          </a:bodyPr>
          <a:lstStyle/>
          <a:p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Exemplo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: </a:t>
            </a: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Depois de uma inundação, um jornalista pode se concentrar nas:</a:t>
            </a: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- Infraestruturas deficientes devido a negligência política,
- Respostas corajosas e rápidas dos combatentes de resgate,
- Histórias individuais de vítimas das inundações,
- Alterações climáticas,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  <a:p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Mas um jornalista não pode escrever um artigo que inclua todos estes aspetos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sp>
        <p:nvSpPr>
          <p:cNvPr id="5" name="Eine Ecke des Rechtecks schneiden 4"/>
          <p:cNvSpPr/>
          <p:nvPr/>
        </p:nvSpPr>
        <p:spPr>
          <a:xfrm>
            <a:off x="5902806" y="1118103"/>
            <a:ext cx="5548561" cy="4203291"/>
          </a:xfrm>
          <a:prstGeom prst="snip1Rect">
            <a:avLst/>
          </a:prstGeom>
          <a:noFill/>
          <a:ln w="57150"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hevron 26"/>
          <p:cNvSpPr/>
          <p:nvPr/>
        </p:nvSpPr>
        <p:spPr>
          <a:xfrm>
            <a:off x="1362679" y="4408153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hevron 29"/>
          <p:cNvSpPr/>
          <p:nvPr/>
        </p:nvSpPr>
        <p:spPr>
          <a:xfrm rot="10800000">
            <a:off x="3588559" y="4408153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uppieren 3"/>
          <p:cNvGrpSpPr/>
          <p:nvPr/>
        </p:nvGrpSpPr>
        <p:grpSpPr>
          <a:xfrm>
            <a:off x="646080" y="4408153"/>
            <a:ext cx="4852087" cy="944135"/>
            <a:chOff x="495109" y="4529429"/>
            <a:chExt cx="4852087" cy="944135"/>
          </a:xfrm>
        </p:grpSpPr>
        <p:sp>
          <p:nvSpPr>
            <p:cNvPr id="20" name="Chevron 19"/>
            <p:cNvSpPr/>
            <p:nvPr/>
          </p:nvSpPr>
          <p:spPr>
            <a:xfrm>
              <a:off x="495109" y="4529429"/>
              <a:ext cx="1193009" cy="94413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1928874" y="4529429"/>
              <a:ext cx="1193009" cy="94413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28"/>
            <p:cNvSpPr/>
            <p:nvPr/>
          </p:nvSpPr>
          <p:spPr>
            <a:xfrm rot="10800000">
              <a:off x="2720423" y="4529429"/>
              <a:ext cx="1193009" cy="94413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 rot="10800000">
              <a:off x="4154187" y="4529429"/>
              <a:ext cx="1193009" cy="94413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" name="Gruppieren 15"/>
          <p:cNvGrpSpPr/>
          <p:nvPr/>
        </p:nvGrpSpPr>
        <p:grpSpPr>
          <a:xfrm>
            <a:off x="517277" y="4497131"/>
            <a:ext cx="5164612" cy="781052"/>
            <a:chOff x="1275572" y="535015"/>
            <a:chExt cx="5164612" cy="781052"/>
          </a:xfrm>
        </p:grpSpPr>
        <p:sp>
          <p:nvSpPr>
            <p:cNvPr id="17" name="Rechteck 16"/>
            <p:cNvSpPr/>
            <p:nvPr/>
          </p:nvSpPr>
          <p:spPr>
            <a:xfrm>
              <a:off x="1275573" y="560759"/>
              <a:ext cx="5164611" cy="75530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feld 18"/>
            <p:cNvSpPr txBox="1"/>
            <p:nvPr/>
          </p:nvSpPr>
          <p:spPr>
            <a:xfrm>
              <a:off x="1275572" y="535015"/>
              <a:ext cx="5164611" cy="755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b="1" dirty="0"/>
                <a:t>O enquadramento constrói uma história (narrativa) em torno de um tópico e informa a perspetiva do recetor numa determinada direção </a:t>
              </a:r>
              <a:endParaRPr lang="de-DE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51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50153" y="1043156"/>
            <a:ext cx="5145847" cy="357985"/>
          </a:xfrm>
        </p:spPr>
        <p:txBody>
          <a:bodyPr>
            <a:no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Características dos meios de comunicação fidedignos
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50153" y="1813316"/>
            <a:ext cx="4762500" cy="4445453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Algumas regras e normas que para meios de </a:t>
            </a:r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comunicação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são:
reconhecer viés e objetivos
</a:t>
            </a:r>
            <a:r>
              <a:rPr lang="pt-PT" sz="1800" u="heavy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fornecer e citar as fontes que utilizam
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se possível, fornecer diferentes fontes (perspetivas)
</a:t>
            </a:r>
            <a:r>
              <a:rPr lang="en-GB" sz="1800" u="heavy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utilizar</a:t>
            </a:r>
            <a:r>
              <a:rPr lang="en-GB" sz="1800" u="heavy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 </a:t>
            </a:r>
            <a:r>
              <a:rPr lang="en-GB" sz="1800" u="heavy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uma</a:t>
            </a:r>
            <a:r>
              <a:rPr lang="en-GB" sz="1800" u="heavy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 </a:t>
            </a:r>
            <a:r>
              <a:rPr lang="en-GB" sz="1800" u="heavy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linguagem</a:t>
            </a:r>
            <a:r>
              <a:rPr lang="en-GB" sz="1800" u="heavy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 </a:t>
            </a:r>
            <a:r>
              <a:rPr lang="en-GB" sz="1800" u="heavy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adequada</a:t>
            </a:r>
            <a:endParaRPr lang="en-GB" sz="1800" u="heavy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DIN 2014" panose="020B0504020202020204"/>
            </a:endParaRPr>
          </a:p>
          <a:p>
            <a:r>
              <a:rPr lang="pt-PT" sz="1800" u="heavy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DIN 2014" panose="020B0504020202020204"/>
              </a:rPr>
              <a:t>ter um editor ou autor responsável
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não utilizar conceitos discriminatórios ou clichés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pic>
        <p:nvPicPr>
          <p:cNvPr id="2050" name="Picture 2" descr="15a13583-969d-4ab5-abb6-919054f16080@diebera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r="363" b="19559"/>
          <a:stretch/>
        </p:blipFill>
        <p:spPr bwMode="auto">
          <a:xfrm>
            <a:off x="7611733" y="884537"/>
            <a:ext cx="3708179" cy="558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>
            <a:cxnSpLocks/>
          </p:cNvCxnSpPr>
          <p:nvPr/>
        </p:nvCxnSpPr>
        <p:spPr>
          <a:xfrm>
            <a:off x="4663550" y="3091255"/>
            <a:ext cx="3203987" cy="1341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cxnSpLocks/>
          </p:cNvCxnSpPr>
          <p:nvPr/>
        </p:nvCxnSpPr>
        <p:spPr>
          <a:xfrm>
            <a:off x="4281545" y="4245793"/>
            <a:ext cx="3330188" cy="1503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</p:cNvCxnSpPr>
          <p:nvPr/>
        </p:nvCxnSpPr>
        <p:spPr>
          <a:xfrm flipV="1">
            <a:off x="4427955" y="1257842"/>
            <a:ext cx="3183778" cy="3335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02519B8-8C6D-211C-45F2-06A7E00B9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6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372" cy="6858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694415" y="2045224"/>
            <a:ext cx="5568496" cy="108064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DIN 2014" panose="020B0504020202020204"/>
              </a:rPr>
              <a:t>Bom </a:t>
            </a:r>
            <a:r>
              <a:rPr lang="en-GB" sz="4000" b="1" i="1" dirty="0">
                <a:latin typeface="DIN 2014" panose="020B0504020202020204"/>
              </a:rPr>
              <a:t>Influencer</a:t>
            </a:r>
            <a:r>
              <a:rPr lang="en-GB" sz="4000" b="1" dirty="0">
                <a:latin typeface="DIN 2014" panose="020B0504020202020204"/>
              </a:rPr>
              <a:t> </a:t>
            </a:r>
          </a:p>
          <a:p>
            <a:pPr algn="ctr"/>
            <a:r>
              <a:rPr lang="en-GB" sz="4000" b="1" dirty="0">
                <a:latin typeface="DIN 2014" panose="020B0504020202020204"/>
              </a:rPr>
              <a:t>Mau </a:t>
            </a:r>
            <a:r>
              <a:rPr lang="en-GB" sz="4000" b="1" i="1" dirty="0">
                <a:latin typeface="DIN 2014" panose="020B0504020202020204"/>
              </a:rPr>
              <a:t>Influencer</a:t>
            </a:r>
            <a:r>
              <a:rPr lang="en-GB" sz="4000" b="1" dirty="0">
                <a:latin typeface="DIN 2014" panose="020B0504020202020204"/>
              </a:rPr>
              <a:t>?
</a:t>
            </a:r>
            <a:endParaRPr lang="en-GB" sz="4000" b="1" i="1" dirty="0">
              <a:latin typeface="DIN 2014" panose="020B05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093361" y="3379974"/>
            <a:ext cx="4982685" cy="2060191"/>
          </a:xfrm>
        </p:spPr>
        <p:txBody>
          <a:bodyPr>
            <a:normAutofit/>
          </a:bodyPr>
          <a:lstStyle/>
          <a:p>
            <a:pPr algn="ctr"/>
            <a:r>
              <a:rPr lang="pt-PT" sz="2000" dirty="0">
                <a:latin typeface="DIN 2014" panose="020B0504020202020204"/>
              </a:rPr>
              <a:t>Os </a:t>
            </a:r>
            <a:r>
              <a:rPr lang="pt-PT" sz="2000" i="1" dirty="0" err="1">
                <a:latin typeface="DIN 2014" panose="020B0504020202020204"/>
              </a:rPr>
              <a:t>influencers</a:t>
            </a:r>
            <a:r>
              <a:rPr lang="pt-PT" sz="2000" dirty="0">
                <a:latin typeface="DIN 2014" panose="020B0504020202020204"/>
              </a:rPr>
              <a:t> também têm impacto na forma como percebemos o mundo – e as redes sociais? 
</a:t>
            </a: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22" b="22027" l="9466" r="50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3" t="9622" r="49954" b="76494"/>
          <a:stretch/>
        </p:blipFill>
        <p:spPr>
          <a:xfrm>
            <a:off x="862334" y="1569169"/>
            <a:ext cx="2809187" cy="9521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1" t="74639" r="1868" b="10653"/>
          <a:stretch/>
        </p:blipFill>
        <p:spPr>
          <a:xfrm>
            <a:off x="6819559" y="782455"/>
            <a:ext cx="3505836" cy="10086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44261" r="49817" b="41993"/>
          <a:stretch/>
        </p:blipFill>
        <p:spPr>
          <a:xfrm>
            <a:off x="9088274" y="4968825"/>
            <a:ext cx="2714920" cy="942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74332-6FC4-53AC-075E-A47CC428B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338542" y="389089"/>
            <a:ext cx="5712233" cy="517293"/>
          </a:xfrm>
        </p:spPr>
        <p:txBody>
          <a:bodyPr>
            <a:normAutofit/>
          </a:bodyPr>
          <a:lstStyle/>
          <a:p>
            <a:r>
              <a:rPr lang="en-GB" sz="2900" b="1" dirty="0">
                <a:latin typeface="DIN 2014" panose="020B0504020202020204"/>
              </a:rPr>
              <a:t>O </a:t>
            </a:r>
            <a:r>
              <a:rPr lang="en-GB" sz="2900" b="1" dirty="0" err="1">
                <a:latin typeface="DIN 2014" panose="020B0504020202020204"/>
              </a:rPr>
              <a:t>mundo</a:t>
            </a:r>
            <a:r>
              <a:rPr lang="en-GB" sz="2900" b="1" dirty="0">
                <a:latin typeface="DIN 2014" panose="020B0504020202020204"/>
              </a:rPr>
              <a:t> dos </a:t>
            </a:r>
            <a:r>
              <a:rPr lang="en-GB" sz="2900" b="1" i="1" dirty="0">
                <a:latin typeface="DIN 2014" panose="020B0504020202020204"/>
              </a:rPr>
              <a:t>influencers</a:t>
            </a:r>
            <a:endParaRPr lang="en-GB" b="1" i="1" dirty="0">
              <a:latin typeface="DIN 2014" panose="020B05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38542" y="1046822"/>
            <a:ext cx="7096568" cy="2699196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latin typeface="DIN 2014" panose="020B0504020202020204"/>
              </a:rPr>
              <a:t>No mundo das redes sociais, os gostos são o que conta. Quanto mais seguidores e gostos tiveres, mais pessoas poderão ver as tuas publicações – e mais influência terás. </a:t>
            </a:r>
            <a:endParaRPr lang="en-GB" sz="1800" dirty="0">
              <a:latin typeface="DIN 2014" panose="020B0504020202020204"/>
            </a:endParaRPr>
          </a:p>
          <a:p>
            <a:r>
              <a:rPr lang="en-GB" sz="1800" b="1" dirty="0">
                <a:latin typeface="DIN 2014" panose="020B0504020202020204"/>
              </a:rPr>
              <a:t>O que é um </a:t>
            </a:r>
            <a:r>
              <a:rPr lang="en-GB" sz="1800" b="1" i="1" dirty="0">
                <a:latin typeface="DIN 2014" panose="020B0504020202020204"/>
              </a:rPr>
              <a:t>influencer</a:t>
            </a:r>
            <a:r>
              <a:rPr lang="en-GB" sz="1800" b="1" dirty="0">
                <a:latin typeface="DIN 2014" panose="020B0504020202020204"/>
              </a:rPr>
              <a:t>? </a:t>
            </a:r>
          </a:p>
          <a:p>
            <a:pPr algn="just"/>
            <a:r>
              <a:rPr lang="pt-PT" sz="1800" dirty="0">
                <a:latin typeface="DIN 2014" panose="020B0504020202020204"/>
              </a:rPr>
              <a:t>Um </a:t>
            </a:r>
            <a:r>
              <a:rPr lang="en-GB" sz="1800" i="1" dirty="0">
                <a:latin typeface="DIN 2014" panose="020B0504020202020204"/>
              </a:rPr>
              <a:t>influencer</a:t>
            </a:r>
            <a:r>
              <a:rPr lang="pt-PT" sz="1800" dirty="0">
                <a:latin typeface="DIN 2014" panose="020B0504020202020204"/>
              </a:rPr>
              <a:t> tem o poder de influenciar as decisões de compra de outras pessoas apenas com a sua autoridade, posição ou relacionamento com o seu público.
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01A5F-136B-156E-E095-40E0455C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7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559869" y="573158"/>
            <a:ext cx="5712233" cy="634858"/>
          </a:xfrm>
        </p:spPr>
        <p:txBody>
          <a:bodyPr anchor="ctr">
            <a:normAutofit/>
          </a:bodyPr>
          <a:lstStyle/>
          <a:p>
            <a:r>
              <a:rPr lang="pt-PT" b="1" dirty="0">
                <a:latin typeface="DIN 2014" panose="020B0504020202020204"/>
              </a:rPr>
              <a:t>Os efeitos negativos dos </a:t>
            </a:r>
            <a:r>
              <a:rPr lang="pt-PT" b="1" i="1" dirty="0" err="1">
                <a:latin typeface="DIN 2014" panose="020B0504020202020204"/>
              </a:rPr>
              <a:t>influencers</a:t>
            </a:r>
            <a:endParaRPr lang="en-GB" b="1" i="1" dirty="0">
              <a:latin typeface="DIN 2014" panose="020B0504020202020204"/>
            </a:endParaRP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559869" y="1306054"/>
            <a:ext cx="7145518" cy="487365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DIN 2014" panose="020B0504020202020204"/>
              </a:rPr>
              <a:t>Comparação</a:t>
            </a:r>
            <a:r>
              <a:rPr lang="en-GB" sz="1800" b="1" dirty="0">
                <a:latin typeface="DIN 2014" panose="020B0504020202020204"/>
              </a:rPr>
              <a:t> social: </a:t>
            </a:r>
            <a:r>
              <a:rPr lang="pt-PT" sz="1800" dirty="0">
                <a:latin typeface="DIN 2014" panose="020B0504020202020204"/>
              </a:rPr>
              <a:t>tendem a mostrar apenas o lado positivo da vida: viagens agradáveis, comer fora em restaurantes chiques – muitos seguidores podem tentar imitar esse estilo de vida, o que pode levar a ansiedade, depressão, problemas de sono e imagem corporal negativa.
</a:t>
            </a:r>
            <a:r>
              <a:rPr lang="pt-PT" sz="1800" b="1" i="1" dirty="0" err="1">
                <a:latin typeface="DIN 2014" panose="020B0504020202020204"/>
              </a:rPr>
              <a:t>Influencers</a:t>
            </a:r>
            <a:r>
              <a:rPr lang="pt-PT" sz="1800" b="1" dirty="0">
                <a:latin typeface="DIN 2014" panose="020B0504020202020204"/>
              </a:rPr>
              <a:t> pagos:</a:t>
            </a:r>
            <a:r>
              <a:rPr lang="pt-PT" sz="1800" dirty="0">
                <a:latin typeface="DIN 2014" panose="020B0504020202020204"/>
              </a:rPr>
              <a:t> muitos </a:t>
            </a:r>
            <a:r>
              <a:rPr lang="pt-PT" sz="1800" i="1" dirty="0" err="1">
                <a:latin typeface="DIN 2014" panose="020B0504020202020204"/>
              </a:rPr>
              <a:t>influencers</a:t>
            </a:r>
            <a:r>
              <a:rPr lang="pt-PT" sz="1800" dirty="0">
                <a:latin typeface="DIN 2014" panose="020B0504020202020204"/>
              </a:rPr>
              <a:t> são pagos por grandes empresas para vender produtos – muitas vezes é escondido a intenção de venda ao usuário.</a:t>
            </a:r>
            <a:endParaRPr lang="en-GB" sz="1800" dirty="0">
              <a:latin typeface="DIN 2014" panose="020B0504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b="1" dirty="0">
                <a:latin typeface="DIN 2014" panose="020B0504020202020204"/>
              </a:rPr>
              <a:t>Os </a:t>
            </a:r>
            <a:r>
              <a:rPr lang="pt-PT" sz="1800" b="1" i="1" dirty="0" err="1">
                <a:latin typeface="DIN 2014" panose="020B0504020202020204"/>
              </a:rPr>
              <a:t>influencers</a:t>
            </a:r>
            <a:r>
              <a:rPr lang="pt-PT" sz="1800" b="1" dirty="0">
                <a:latin typeface="DIN 2014" panose="020B0504020202020204"/>
              </a:rPr>
              <a:t> preocupam-se realmente com questões sociais</a:t>
            </a:r>
            <a:r>
              <a:rPr lang="en-GB" sz="1800" b="1" dirty="0">
                <a:latin typeface="DIN 2014" panose="020B0504020202020204"/>
              </a:rPr>
              <a:t>? </a:t>
            </a:r>
            <a:r>
              <a:rPr lang="pt-PT" sz="1800" i="1" dirty="0" err="1">
                <a:latin typeface="DIN 2014" panose="020B0504020202020204"/>
              </a:rPr>
              <a:t>Influencers</a:t>
            </a:r>
            <a:r>
              <a:rPr lang="pt-PT" sz="1800" dirty="0">
                <a:latin typeface="DIN 2014" panose="020B0504020202020204"/>
              </a:rPr>
              <a:t> tentam, muitas vezes,  enfatizar a sua responsabilidade social – mas podem estar apenas a tentar obter mais seguidores, não é fácil identifica-lo!
</a:t>
            </a:r>
            <a:r>
              <a:rPr lang="en-GB" sz="1800" b="1" dirty="0" err="1">
                <a:latin typeface="DIN 2014" panose="020B0504020202020204"/>
              </a:rPr>
              <a:t>Influência</a:t>
            </a:r>
            <a:r>
              <a:rPr lang="en-GB" sz="1800" b="1" dirty="0">
                <a:latin typeface="DIN 2014" panose="020B0504020202020204"/>
              </a:rPr>
              <a:t> </a:t>
            </a:r>
            <a:r>
              <a:rPr lang="en-GB" sz="1800" b="1" dirty="0" err="1">
                <a:latin typeface="DIN 2014" panose="020B0504020202020204"/>
              </a:rPr>
              <a:t>na</a:t>
            </a:r>
            <a:r>
              <a:rPr lang="en-GB" sz="1800" b="1" dirty="0">
                <a:latin typeface="DIN 2014" panose="020B0504020202020204"/>
              </a:rPr>
              <a:t> </a:t>
            </a:r>
            <a:r>
              <a:rPr lang="en-GB" sz="1800" b="1" dirty="0" err="1">
                <a:latin typeface="DIN 2014" panose="020B0504020202020204"/>
              </a:rPr>
              <a:t>opinião</a:t>
            </a:r>
            <a:r>
              <a:rPr lang="en-GB" sz="1800" b="1" dirty="0">
                <a:latin typeface="DIN 2014" panose="020B0504020202020204"/>
              </a:rPr>
              <a:t> </a:t>
            </a:r>
            <a:r>
              <a:rPr lang="en-GB" sz="1800" b="1" dirty="0" err="1">
                <a:latin typeface="DIN 2014" panose="020B0504020202020204"/>
              </a:rPr>
              <a:t>pública</a:t>
            </a:r>
            <a:r>
              <a:rPr lang="pt-PT" sz="1800" b="1" dirty="0">
                <a:latin typeface="DIN 2014" panose="020B0504020202020204"/>
              </a:rPr>
              <a:t>: </a:t>
            </a:r>
            <a:r>
              <a:rPr lang="pt-PT" sz="1800" dirty="0">
                <a:latin typeface="DIN 2014" panose="020B0504020202020204"/>
              </a:rPr>
              <a:t>Com muitos seguidores, os </a:t>
            </a:r>
            <a:r>
              <a:rPr lang="pt-PT" sz="1800" i="1" dirty="0" err="1">
                <a:latin typeface="DIN 2014" panose="020B0504020202020204"/>
              </a:rPr>
              <a:t>influencers</a:t>
            </a:r>
            <a:r>
              <a:rPr lang="pt-PT" sz="1800" dirty="0">
                <a:latin typeface="DIN 2014" panose="020B0504020202020204"/>
              </a:rPr>
              <a:t> também podem apoiar diretamente partidos ou movimentos políticos – isso pode ser tanto uma vantagem, mas também uma ameaça.</a:t>
            </a:r>
            <a:endParaRPr lang="de-AT" sz="18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8687" r="28141" b="8108"/>
          <a:stretch/>
        </p:blipFill>
        <p:spPr>
          <a:xfrm>
            <a:off x="381936" y="0"/>
            <a:ext cx="3725283" cy="686136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037633" y="712650"/>
            <a:ext cx="232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DIN 2014" panose="020B0504020202020204"/>
              </a:rPr>
              <a:t>Como </a:t>
            </a:r>
            <a:r>
              <a:rPr lang="en-GB" b="1" dirty="0" err="1">
                <a:latin typeface="DIN 2014" panose="020B0504020202020204"/>
              </a:rPr>
              <a:t>identificar</a:t>
            </a:r>
            <a:r>
              <a:rPr lang="en-GB" b="1" dirty="0">
                <a:latin typeface="DIN 2014" panose="020B0504020202020204"/>
              </a:rPr>
              <a:t> </a:t>
            </a:r>
            <a:r>
              <a:rPr lang="en-GB" b="1" i="1" dirty="0">
                <a:latin typeface="DIN 2014" panose="020B0504020202020204"/>
              </a:rPr>
              <a:t>influencers</a:t>
            </a:r>
            <a:r>
              <a:rPr lang="en-GB" b="1" dirty="0">
                <a:latin typeface="DIN 2014" panose="020B0504020202020204"/>
              </a:rPr>
              <a:t> </a:t>
            </a:r>
            <a:r>
              <a:rPr lang="en-GB" b="1" dirty="0" err="1">
                <a:latin typeface="DIN 2014" panose="020B0504020202020204"/>
              </a:rPr>
              <a:t>negativos</a:t>
            </a:r>
            <a:endParaRPr lang="en-GB" b="1" dirty="0">
              <a:latin typeface="DIN 2014" panose="020B0504020202020204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37633" y="1505054"/>
            <a:ext cx="2317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DIN 2014" panose="020B0504020202020204"/>
              </a:rPr>
              <a:t>Focado apenas em tópicos superficiais</a:t>
            </a:r>
            <a:endParaRPr lang="en-GB" sz="1600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DIN 2014" panose="020B0504020202020204"/>
              </a:rPr>
              <a:t>Tenta</a:t>
            </a:r>
            <a:r>
              <a:rPr lang="en-GB" sz="1600" dirty="0">
                <a:latin typeface="DIN 2014" panose="020B0504020202020204"/>
              </a:rPr>
              <a:t> vender </a:t>
            </a:r>
            <a:r>
              <a:rPr lang="en-GB" sz="1600" dirty="0" err="1">
                <a:latin typeface="DIN 2014" panose="020B0504020202020204"/>
              </a:rPr>
              <a:t>produtos</a:t>
            </a:r>
            <a:r>
              <a:rPr lang="en-GB" sz="1600" dirty="0">
                <a:latin typeface="DIN 2014" panose="020B0504020202020204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DIN 2014" panose="020B0504020202020204"/>
              </a:rPr>
              <a:t>Concentra-se apenas em partes "agradáveis" da vida </a:t>
            </a:r>
            <a:endParaRPr lang="en-GB" sz="1600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DIN 2014" panose="020B0504020202020204"/>
              </a:rPr>
              <a:t>Defende</a:t>
            </a:r>
            <a:r>
              <a:rPr lang="en-GB" sz="1600" dirty="0">
                <a:latin typeface="DIN 2014" panose="020B0504020202020204"/>
              </a:rPr>
              <a:t> </a:t>
            </a:r>
            <a:r>
              <a:rPr lang="en-GB" sz="1600" dirty="0" err="1">
                <a:latin typeface="DIN 2014" panose="020B0504020202020204"/>
              </a:rPr>
              <a:t>estereótipos</a:t>
            </a:r>
            <a:r>
              <a:rPr lang="en-GB" sz="1600" dirty="0">
                <a:latin typeface="DIN 2014" panose="020B0504020202020204"/>
              </a:rPr>
              <a:t>/clichés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0" y="3908874"/>
            <a:ext cx="2317145" cy="2317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A40BD-DA94-1D44-4B1D-BFA087CE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479" y="5707808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808" y="1857735"/>
            <a:ext cx="4985799" cy="3652746"/>
          </a:xfrm>
        </p:spPr>
        <p:txBody>
          <a:bodyPr>
            <a:normAutofit/>
          </a:bodyPr>
          <a:lstStyle/>
          <a:p>
            <a:endParaRPr lang="en-US" dirty="0">
              <a:latin typeface="DIN 2014" panose="020B0504020202020204"/>
            </a:endParaRPr>
          </a:p>
          <a:p>
            <a:pPr marL="0" indent="0">
              <a:buNone/>
            </a:pPr>
            <a:r>
              <a:rPr lang="en-US" sz="1900" b="1" dirty="0">
                <a:latin typeface="DIN 2014" panose="020B0504020202020204"/>
              </a:rPr>
              <a:t>Neste </a:t>
            </a:r>
            <a:r>
              <a:rPr lang="en-US" sz="1900" b="1" dirty="0" err="1">
                <a:latin typeface="DIN 2014" panose="020B0504020202020204"/>
              </a:rPr>
              <a:t>módulo</a:t>
            </a:r>
            <a:r>
              <a:rPr lang="en-US" sz="1900" b="1" dirty="0">
                <a:latin typeface="DIN 2014" panose="020B0504020202020204"/>
              </a:rPr>
              <a:t> </a:t>
            </a:r>
            <a:r>
              <a:rPr lang="en-US" sz="1900" b="1" dirty="0" err="1">
                <a:latin typeface="DIN 2014" panose="020B0504020202020204"/>
              </a:rPr>
              <a:t>vais</a:t>
            </a:r>
            <a:r>
              <a:rPr lang="en-US" sz="1900" b="1" dirty="0">
                <a:latin typeface="DIN 2014" panose="020B0504020202020204"/>
              </a:rPr>
              <a:t> </a:t>
            </a:r>
            <a:r>
              <a:rPr lang="en-US" sz="1900" b="1" dirty="0" err="1">
                <a:latin typeface="DIN 2014" panose="020B0504020202020204"/>
              </a:rPr>
              <a:t>aprender</a:t>
            </a:r>
            <a:r>
              <a:rPr lang="en-US" sz="1900" b="1" dirty="0">
                <a:latin typeface="DIN 2014" panose="020B0504020202020204"/>
              </a:rPr>
              <a:t>: </a:t>
            </a:r>
          </a:p>
          <a:p>
            <a:pPr marL="0" indent="0">
              <a:buNone/>
            </a:pPr>
            <a:r>
              <a:rPr lang="en-US" sz="1900" b="1" dirty="0">
                <a:latin typeface="DIN 2014" panose="020B0504020202020204"/>
              </a:rPr>
              <a:t>
</a:t>
            </a:r>
            <a:r>
              <a:rPr lang="pt-PT" dirty="0">
                <a:latin typeface="DIN 2014" panose="020B0504020202020204"/>
              </a:rPr>
              <a:t>Sobre os diferentes tipos de media e como funcionam</a:t>
            </a:r>
          </a:p>
          <a:p>
            <a:pPr marL="0" indent="0">
              <a:buNone/>
            </a:pPr>
            <a:r>
              <a:rPr lang="pt-PT" dirty="0">
                <a:latin typeface="DIN 2014" panose="020B0504020202020204"/>
              </a:rPr>
              <a:t>
Como verificar e avaliar informação</a:t>
            </a:r>
          </a:p>
          <a:p>
            <a:pPr marL="0" indent="0" algn="ctr">
              <a:buNone/>
            </a:pPr>
            <a:r>
              <a:rPr lang="pt-PT" b="1" dirty="0">
                <a:latin typeface="DIN 2014" panose="020B0504020202020204"/>
              </a:rPr>
              <a:t>
Compreender como os media são criados e utilizados todos os dias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4205" y="1283102"/>
            <a:ext cx="4761489" cy="3579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Objetivos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-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visão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geral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94" y="1865312"/>
            <a:ext cx="5836298" cy="38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001670" y="1047582"/>
            <a:ext cx="5712233" cy="436486"/>
          </a:xfrm>
        </p:spPr>
        <p:txBody>
          <a:bodyPr>
            <a:normAutofit/>
          </a:bodyPr>
          <a:lstStyle/>
          <a:p>
            <a:r>
              <a:rPr lang="pt-PT" b="1" dirty="0">
                <a:latin typeface="DIN 2014" panose="020B0504020202020204"/>
              </a:rPr>
              <a:t>Os efeitos positivos dos </a:t>
            </a:r>
            <a:r>
              <a:rPr lang="pt-PT" b="1" i="1" dirty="0" err="1">
                <a:latin typeface="DIN 2014" panose="020B0504020202020204"/>
              </a:rPr>
              <a:t>influencers</a:t>
            </a:r>
            <a:endParaRPr lang="en-GB" b="1" i="1" dirty="0">
              <a:latin typeface="DIN 2014" panose="020B0504020202020204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8687" r="28141" b="8108"/>
          <a:stretch/>
        </p:blipFill>
        <p:spPr>
          <a:xfrm>
            <a:off x="8181474" y="336170"/>
            <a:ext cx="3526617" cy="6495458"/>
          </a:xfrm>
          <a:prstGeom prst="rect">
            <a:avLst/>
          </a:prstGeom>
        </p:spPr>
      </p:pic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42020" y="1651083"/>
            <a:ext cx="7145518" cy="317773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b="1" dirty="0">
                <a:latin typeface="DIN 2014" panose="020B0504020202020204"/>
              </a:rPr>
              <a:t>Modelos positivos: </a:t>
            </a:r>
            <a:r>
              <a:rPr lang="pt-PT" sz="1800" i="1" dirty="0" err="1">
                <a:latin typeface="DIN 2014" panose="020B0504020202020204"/>
              </a:rPr>
              <a:t>influencers</a:t>
            </a:r>
            <a:r>
              <a:rPr lang="pt-PT" sz="1800" b="1" dirty="0">
                <a:latin typeface="DIN 2014" panose="020B0504020202020204"/>
              </a:rPr>
              <a:t> </a:t>
            </a:r>
            <a:r>
              <a:rPr lang="pt-PT" sz="1800" dirty="0">
                <a:latin typeface="DIN 2014" panose="020B0504020202020204"/>
              </a:rPr>
              <a:t>podem usar a sua popularidade para agir como modelos positivos para reproduzir mudanças positivas no pensamento ou comportamento das pessoas, por exemplo, podem convencer as pessoas a introduzir atitudes sustentáveis na sua vida.</a:t>
            </a:r>
            <a:endParaRPr lang="en-GB" sz="1800" dirty="0">
              <a:latin typeface="DIN 2014" panose="020B0504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1" dirty="0">
                <a:latin typeface="DIN 2014" panose="020B0504020202020204"/>
              </a:rPr>
              <a:t>Apoio a </a:t>
            </a:r>
            <a:r>
              <a:rPr lang="en-GB" sz="1800" b="1" dirty="0" err="1">
                <a:latin typeface="DIN 2014" panose="020B0504020202020204"/>
              </a:rPr>
              <a:t>campanhas</a:t>
            </a:r>
            <a:r>
              <a:rPr lang="en-GB" sz="1800" b="1" dirty="0">
                <a:latin typeface="DIN 2014" panose="020B0504020202020204"/>
              </a:rPr>
              <a:t>: </a:t>
            </a:r>
            <a:r>
              <a:rPr lang="pt-PT" sz="1800" i="1" dirty="0" err="1">
                <a:latin typeface="DIN 2014" panose="020B0504020202020204"/>
              </a:rPr>
              <a:t>influencers</a:t>
            </a:r>
            <a:r>
              <a:rPr lang="pt-PT" sz="1800" dirty="0">
                <a:latin typeface="DIN 2014" panose="020B0504020202020204"/>
              </a:rPr>
              <a:t> também podem usar o seu status para apoiar campanhas públicas ou outras iniciativas importantes, por exemplo, campanhas antirracismo ou iniciativas para outros fins sociais.</a:t>
            </a:r>
            <a:endParaRPr lang="en-GB" sz="1800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latin typeface="DIN 2014" panose="020B0504020202020204"/>
              </a:rPr>
              <a:t>Chamar a atenção a questões  importantes</a:t>
            </a:r>
            <a:r>
              <a:rPr lang="en-GB" sz="1800" b="1" dirty="0">
                <a:latin typeface="DIN 2014" panose="020B0504020202020204"/>
              </a:rPr>
              <a:t>: </a:t>
            </a:r>
            <a:r>
              <a:rPr lang="en-GB" sz="1800" i="1" dirty="0">
                <a:latin typeface="DIN 2014" panose="020B0504020202020204"/>
              </a:rPr>
              <a:t>influencers</a:t>
            </a:r>
            <a:r>
              <a:rPr lang="en-GB" sz="1800" dirty="0">
                <a:latin typeface="DIN 2014" panose="020B0504020202020204"/>
              </a:rPr>
              <a:t> </a:t>
            </a:r>
            <a:r>
              <a:rPr lang="pt-PT" sz="1800" dirty="0">
                <a:latin typeface="DIN 2014" panose="020B0504020202020204"/>
              </a:rPr>
              <a:t>também podem ajudar a chamar a atenção para questões sociais e políticas importantes, por exemplo, direitos humanos, questões LGBT+, etc.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15" name="Chevron 14"/>
          <p:cNvSpPr/>
          <p:nvPr/>
        </p:nvSpPr>
        <p:spPr>
          <a:xfrm>
            <a:off x="1632474" y="5066247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hevron 15"/>
          <p:cNvSpPr/>
          <p:nvPr/>
        </p:nvSpPr>
        <p:spPr>
          <a:xfrm>
            <a:off x="2349073" y="5066247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3066238" y="5066247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 rot="10800000">
            <a:off x="3857788" y="5066247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 rot="10800000">
            <a:off x="4574953" y="5066247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 rot="10800000">
            <a:off x="5291552" y="5066247"/>
            <a:ext cx="1193009" cy="944135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uppieren 11"/>
          <p:cNvGrpSpPr/>
          <p:nvPr/>
        </p:nvGrpSpPr>
        <p:grpSpPr>
          <a:xfrm>
            <a:off x="1632474" y="5162849"/>
            <a:ext cx="5164611" cy="755308"/>
            <a:chOff x="1275573" y="560759"/>
            <a:chExt cx="5164611" cy="755308"/>
          </a:xfrm>
        </p:grpSpPr>
        <p:sp>
          <p:nvSpPr>
            <p:cNvPr id="13" name="Rechteck 12"/>
            <p:cNvSpPr/>
            <p:nvPr/>
          </p:nvSpPr>
          <p:spPr>
            <a:xfrm>
              <a:off x="1275573" y="560759"/>
              <a:ext cx="5164611" cy="75530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feld 13"/>
            <p:cNvSpPr txBox="1"/>
            <p:nvPr/>
          </p:nvSpPr>
          <p:spPr>
            <a:xfrm>
              <a:off x="1275573" y="560759"/>
              <a:ext cx="5164611" cy="755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/>
                <a:t>Podes usar os efeitos positivos dos </a:t>
              </a:r>
              <a:r>
                <a:rPr lang="pt-PT" sz="1600" b="1" i="1" dirty="0" err="1"/>
                <a:t>influencers</a:t>
              </a:r>
              <a:r>
                <a:rPr lang="pt-PT" sz="1600" b="1" dirty="0"/>
                <a:t> para os teus interesses, por exemplo, encontrando um </a:t>
              </a:r>
              <a:r>
                <a:rPr lang="pt-PT" sz="1600" b="1" i="1" dirty="0" err="1"/>
                <a:t>influencer</a:t>
              </a:r>
              <a:r>
                <a:rPr lang="pt-PT" sz="1600" b="1" dirty="0"/>
                <a:t> que aceite partilhar a tua campanha/iniciativa no seu perfil</a:t>
              </a:r>
              <a:endParaRPr lang="en-GB" sz="1600" b="1" kern="1200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8660676" y="1026509"/>
            <a:ext cx="245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latin typeface="DIN 2014" panose="020B0504020202020204"/>
              </a:rPr>
              <a:t>5 sinais para identificar um bom </a:t>
            </a:r>
            <a:r>
              <a:rPr lang="pt-PT" sz="1600" b="1" i="1" dirty="0" err="1">
                <a:latin typeface="DIN 2014" panose="020B0504020202020204"/>
              </a:rPr>
              <a:t>influencer</a:t>
            </a:r>
            <a:endParaRPr lang="en-GB" sz="1600" b="1" i="1" dirty="0">
              <a:latin typeface="DIN 2014" panose="020B0504020202020204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685330" y="1737239"/>
            <a:ext cx="2406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DIN 2014" panose="020B0504020202020204"/>
              </a:rPr>
              <a:t>Está envolvido em assuntos sociais (direitos humanos, minorias, etc.)</a:t>
            </a:r>
            <a:endParaRPr lang="en-GB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DIN 2014" panose="020B0504020202020204"/>
              </a:rPr>
              <a:t>Não tenta esconder as partes negativas da vida 
Aberto a questões sociais relevantes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95" y="4442887"/>
            <a:ext cx="1841382" cy="1841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EBEB0-42A5-6280-020C-F96513EE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5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511073" y="491886"/>
            <a:ext cx="3344175" cy="857263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latin typeface="DIN 2014" panose="020B0504020202020204"/>
              </a:rPr>
              <a:t>Opinião</a:t>
            </a:r>
            <a:r>
              <a:rPr lang="en-GB" b="1" dirty="0">
                <a:latin typeface="DIN 2014" panose="020B0504020202020204"/>
              </a:rPr>
              <a:t> ou facto?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6120" y="1683815"/>
            <a:ext cx="4446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DIN 2014" panose="020B0504020202020204"/>
              </a:rPr>
              <a:t>Facto</a:t>
            </a:r>
          </a:p>
          <a:p>
            <a:endParaRPr lang="de-DE" sz="1600" b="1" dirty="0">
              <a:latin typeface="DIN 2014" panose="020B0504020202020204"/>
            </a:endParaRPr>
          </a:p>
          <a:p>
            <a:r>
              <a:rPr lang="pt-PT" sz="1600" dirty="0">
                <a:latin typeface="DIN 2014" panose="020B0504020202020204"/>
              </a:rPr>
              <a:t>refere-se a algo verdadeiro ou real, que é apoiado por evidências, documentação, etc.
</a:t>
            </a:r>
            <a:endParaRPr lang="en-US" sz="1600" dirty="0">
              <a:latin typeface="DIN 2014" panose="020B0504020202020204"/>
            </a:endParaRPr>
          </a:p>
          <a:p>
            <a:r>
              <a:rPr lang="en-US" sz="1600" b="1" dirty="0" err="1">
                <a:latin typeface="DIN 2014" panose="020B0504020202020204"/>
              </a:rPr>
              <a:t>Exemplo</a:t>
            </a:r>
            <a:r>
              <a:rPr lang="en-US" sz="1600" b="1" dirty="0">
                <a:latin typeface="DIN 2014" panose="020B0504020202020204"/>
              </a:rPr>
              <a:t>:</a:t>
            </a:r>
          </a:p>
          <a:p>
            <a:r>
              <a:rPr lang="pt-PT" sz="1600" dirty="0">
                <a:latin typeface="DIN 2014" panose="020B0504020202020204"/>
              </a:rPr>
              <a:t>Este é o gelado de morango</a:t>
            </a:r>
            <a:r>
              <a:rPr lang="en-US" sz="1600" dirty="0">
                <a:latin typeface="DIN 2014" panose="020B0504020202020204"/>
              </a:rPr>
              <a:t>. -&gt; </a:t>
            </a:r>
            <a:r>
              <a:rPr lang="en-US" sz="1600" dirty="0" err="1">
                <a:latin typeface="DIN 2014" panose="020B0504020202020204"/>
              </a:rPr>
              <a:t>Podes</a:t>
            </a:r>
            <a:r>
              <a:rPr lang="en-US" sz="1600" dirty="0">
                <a:latin typeface="DIN 2014" panose="020B0504020202020204"/>
              </a:rPr>
              <a:t> </a:t>
            </a:r>
            <a:r>
              <a:rPr lang="pt-PT" sz="1600" dirty="0">
                <a:latin typeface="DIN 2014" panose="020B0504020202020204"/>
              </a:rPr>
              <a:t>prová-lo e identificar como um gelado de morango</a:t>
            </a:r>
            <a:r>
              <a:rPr lang="en-US" sz="1600" dirty="0">
                <a:latin typeface="DIN 2014" panose="020B0504020202020204"/>
              </a:rPr>
              <a:t> </a:t>
            </a:r>
            <a:r>
              <a:rPr lang="en-US" sz="1600" dirty="0">
                <a:latin typeface="DIN 2014" panose="020B0504020202020204"/>
                <a:sym typeface="Wingdings" panose="05000000000000000000" pitchFamily="2" charset="2"/>
              </a:rPr>
              <a:t> É um facto</a:t>
            </a:r>
            <a:endParaRPr lang="de-DE" sz="1600" dirty="0">
              <a:latin typeface="DIN 2014" panose="020B0504020202020204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83537" y="1745666"/>
            <a:ext cx="44922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DIN 2014" panose="020B0504020202020204"/>
              </a:rPr>
              <a:t>Opinião</a:t>
            </a:r>
          </a:p>
          <a:p>
            <a:endParaRPr lang="de-DE" sz="1600" b="1" dirty="0">
              <a:latin typeface="DIN 2014" panose="020B0504020202020204"/>
            </a:endParaRPr>
          </a:p>
          <a:p>
            <a:r>
              <a:rPr lang="pt-PT" sz="1600" dirty="0">
                <a:latin typeface="DIN 2014" panose="020B0504020202020204"/>
              </a:rPr>
              <a:t>É o que uma pessoa acredita ou pensa sobre algo
</a:t>
            </a:r>
            <a:endParaRPr lang="en-US" sz="1600" dirty="0">
              <a:latin typeface="DIN 2014" panose="020B0504020202020204"/>
            </a:endParaRPr>
          </a:p>
          <a:p>
            <a:r>
              <a:rPr lang="en-US" sz="1600" b="1" dirty="0" err="1">
                <a:latin typeface="DIN 2014" panose="020B0504020202020204"/>
              </a:rPr>
              <a:t>Exemplo</a:t>
            </a:r>
            <a:r>
              <a:rPr lang="en-US" sz="1600" b="1" dirty="0">
                <a:latin typeface="DIN 2014" panose="020B0504020202020204"/>
              </a:rPr>
              <a:t>:</a:t>
            </a:r>
          </a:p>
          <a:p>
            <a:r>
              <a:rPr lang="pt-PT" sz="1600" dirty="0">
                <a:latin typeface="DIN 2014" panose="020B0504020202020204"/>
              </a:rPr>
              <a:t>Gelado de morango é o melhor do mundo -&gt; Não se pode provar isso, há gostos diferentes, é uma opinião</a:t>
            </a:r>
          </a:p>
        </p:txBody>
      </p:sp>
      <p:sp>
        <p:nvSpPr>
          <p:cNvPr id="8" name="Eine Ecke des Rechtecks schneiden 7"/>
          <p:cNvSpPr/>
          <p:nvPr/>
        </p:nvSpPr>
        <p:spPr>
          <a:xfrm>
            <a:off x="7469171" y="1516418"/>
            <a:ext cx="4506636" cy="2475721"/>
          </a:xfrm>
          <a:prstGeom prst="snip1Rect">
            <a:avLst/>
          </a:prstGeom>
          <a:noFill/>
          <a:ln w="57150"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ine Ecke des Rechtecks schneiden 8"/>
          <p:cNvSpPr/>
          <p:nvPr/>
        </p:nvSpPr>
        <p:spPr>
          <a:xfrm>
            <a:off x="216193" y="1561298"/>
            <a:ext cx="4506636" cy="2430841"/>
          </a:xfrm>
          <a:prstGeom prst="snip1Rect">
            <a:avLst/>
          </a:prstGeom>
          <a:noFill/>
          <a:ln w="57150"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4747303" y="4634065"/>
            <a:ext cx="269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DIN 2014" panose="020B0504020202020204"/>
              </a:rPr>
              <a:t>Nas redes sociais, ambos são muitas vezes confundidos – especialmente os </a:t>
            </a:r>
            <a:r>
              <a:rPr lang="pt-PT" sz="1600" i="1" dirty="0" err="1">
                <a:latin typeface="DIN 2014" panose="020B0504020202020204"/>
              </a:rPr>
              <a:t>influencers</a:t>
            </a:r>
            <a:r>
              <a:rPr lang="pt-PT" sz="1600" dirty="0">
                <a:latin typeface="DIN 2014" panose="020B0504020202020204"/>
              </a:rPr>
              <a:t> tentam às vezes "vender" a sua opinião como fato(s)</a:t>
            </a:r>
            <a:endParaRPr lang="en-GB" sz="1600" dirty="0">
              <a:latin typeface="DIN 2014" panose="020B0504020202020204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7737476" y="5013044"/>
            <a:ext cx="716438" cy="717126"/>
          </a:xfrm>
          <a:prstGeom prst="rightArrow">
            <a:avLst/>
          </a:prstGeom>
          <a:noFill/>
          <a:ln w="57150"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855612" y="4790834"/>
            <a:ext cx="2679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DIN 2014" panose="020B0504020202020204"/>
              </a:rPr>
              <a:t>A investigação pode ajudar! Tenta encontrar evidências! 
</a:t>
            </a:r>
            <a:endParaRPr lang="en-GB" sz="1600" dirty="0">
              <a:latin typeface="DIN 2014" panose="020B0504020202020204"/>
            </a:endParaRPr>
          </a:p>
          <a:p>
            <a:r>
              <a:rPr lang="pt-PT" sz="1600" dirty="0">
                <a:latin typeface="DIN 2014" panose="020B0504020202020204"/>
              </a:rPr>
              <a:t>As opiniões podem não ter provas ou apoio!</a:t>
            </a:r>
            <a:endParaRPr lang="en-GB" sz="1600" dirty="0">
              <a:latin typeface="DIN 2014" panose="020B0504020202020204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16632" r="11206" b="17388"/>
          <a:stretch/>
        </p:blipFill>
        <p:spPr>
          <a:xfrm>
            <a:off x="816646" y="4241270"/>
            <a:ext cx="3365655" cy="210902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65" y="969155"/>
            <a:ext cx="2289069" cy="3428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BD3A12-0B00-6F11-A26A-51FCDBA4555A}"/>
              </a:ext>
            </a:extLst>
          </p:cNvPr>
          <p:cNvSpPr txBox="1"/>
          <p:nvPr/>
        </p:nvSpPr>
        <p:spPr>
          <a:xfrm rot="21015974">
            <a:off x="1851420" y="4807739"/>
            <a:ext cx="1038735" cy="369332"/>
          </a:xfrm>
          <a:prstGeom prst="rect">
            <a:avLst/>
          </a:prstGeom>
          <a:solidFill>
            <a:srgbClr val="D424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Opiniões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3A391-0FD7-24CF-BF74-31BFE284BB53}"/>
              </a:ext>
            </a:extLst>
          </p:cNvPr>
          <p:cNvSpPr txBox="1"/>
          <p:nvPr/>
        </p:nvSpPr>
        <p:spPr>
          <a:xfrm rot="21154735">
            <a:off x="2327272" y="5326687"/>
            <a:ext cx="1038735" cy="369332"/>
          </a:xfrm>
          <a:prstGeom prst="rect">
            <a:avLst/>
          </a:prstGeom>
          <a:solidFill>
            <a:srgbClr val="0389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Factos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F8554-6ED9-DD6F-C018-A39C60CC1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672196" y="0"/>
            <a:ext cx="13256906" cy="69967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9070">
            <a:off x="107476" y="1020703"/>
            <a:ext cx="2328629" cy="116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8695">
            <a:off x="167174" y="4189170"/>
            <a:ext cx="1734092" cy="1424086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25325">
            <a:off x="9489676" y="4278950"/>
            <a:ext cx="2720823" cy="1982015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61898">
            <a:off x="7595646" y="501530"/>
            <a:ext cx="4665842" cy="23890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45" y="2012509"/>
            <a:ext cx="7433633" cy="457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-576017" y="603164"/>
            <a:ext cx="11426104" cy="1326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Qual é a </a:t>
            </a:r>
            <a:r>
              <a:rPr lang="en-GB" b="1" dirty="0" err="1"/>
              <a:t>diferença</a:t>
            </a:r>
            <a:r>
              <a:rPr lang="en-GB" b="1" dirty="0"/>
              <a:t>?</a:t>
            </a:r>
            <a:endParaRPr lang="da-DK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8904E-6B0D-3E7B-7B66-3A6710C94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7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90600" y="1060477"/>
            <a:ext cx="4978067" cy="430376"/>
          </a:xfrm>
        </p:spPr>
        <p:txBody>
          <a:bodyPr>
            <a:noAutofit/>
          </a:bodyPr>
          <a:lstStyle/>
          <a:p>
            <a:r>
              <a:rPr lang="pt-PT" b="1" dirty="0">
                <a:latin typeface="DIN 2014" panose="020B0504020202020204"/>
              </a:rPr>
              <a:t>4 Tipos de Informações Falsas
</a:t>
            </a:r>
            <a:endParaRPr lang="de-AT" b="1" dirty="0">
              <a:latin typeface="DIN 2014" panose="020B05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885170" y="1527090"/>
            <a:ext cx="6475369" cy="52682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1" i="1" dirty="0" err="1">
                <a:latin typeface="DIN 2014" panose="020B0504020202020204"/>
              </a:rPr>
              <a:t>Fake</a:t>
            </a:r>
            <a:r>
              <a:rPr lang="de-AT" sz="1800" b="1" i="1" dirty="0">
                <a:latin typeface="DIN 2014" panose="020B0504020202020204"/>
              </a:rPr>
              <a:t> News </a:t>
            </a:r>
          </a:p>
          <a:p>
            <a:pPr marL="971550" lvl="1" indent="-285750"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Significa notícias falsas/fabricadas. Assim, não abrange todos os tipos de informações falsas que podes encontrar nos media digital hoje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. </a:t>
            </a:r>
          </a:p>
          <a:p>
            <a:pPr marL="971550" lvl="1" indent="-285750"/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Intenção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: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enganar os leitores – fingem ser notícias sérias.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  <a:p>
            <a:pPr marL="971550" lvl="1" indent="-285750"/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Exemplo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: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artigos que parecem ser notícias "regulares“.</a:t>
            </a:r>
            <a:endParaRPr lang="de-AT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  <a:p>
            <a:endParaRPr lang="de-AT" sz="1800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1" dirty="0">
                <a:latin typeface="DIN 2014" panose="020B0504020202020204"/>
              </a:rPr>
              <a:t>Erro </a:t>
            </a:r>
          </a:p>
          <a:p>
            <a:pPr marL="971550" lvl="1" indent="-285750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Significa informação errada ou o facto de as pessoas estarem mal informadas
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Intenção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: O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escritor/remetente não tem a intenção de enganar – simplesmente </a:t>
            </a:r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erraram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!
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Exemplo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: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jornalista tomou notas erradas e escreveu 2021 em vez de 2022</a:t>
            </a:r>
            <a:endParaRPr lang="de-AT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</a:endParaRPr>
          </a:p>
        </p:txBody>
      </p:sp>
      <p:pic>
        <p:nvPicPr>
          <p:cNvPr id="5" name="image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68105" y="743696"/>
            <a:ext cx="3808430" cy="4924896"/>
          </a:xfrm>
          <a:prstGeom prst="rect">
            <a:avLst/>
          </a:prstGeom>
          <a:ln/>
        </p:spPr>
      </p:pic>
      <p:sp>
        <p:nvSpPr>
          <p:cNvPr id="7" name="Textfeld 6"/>
          <p:cNvSpPr txBox="1"/>
          <p:nvPr/>
        </p:nvSpPr>
        <p:spPr>
          <a:xfrm>
            <a:off x="7539078" y="5668592"/>
            <a:ext cx="450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Fonte: </a:t>
            </a:r>
            <a:r>
              <a:rPr lang="en-GB" sz="1200" u="sng" dirty="0">
                <a:hlinkClick r:id="rId3"/>
              </a:rPr>
              <a:t>https://groundviews.org/2018/05/12/infographic-10-types-of-mis-and-disinformation/</a:t>
            </a:r>
            <a:r>
              <a:rPr lang="en-GB" sz="1200" dirty="0"/>
              <a:t> </a:t>
            </a:r>
            <a:endParaRPr lang="de-AT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AEEB8-31BA-E3BB-65B3-2F70719C6D11}"/>
              </a:ext>
            </a:extLst>
          </p:cNvPr>
          <p:cNvSpPr txBox="1"/>
          <p:nvPr/>
        </p:nvSpPr>
        <p:spPr>
          <a:xfrm>
            <a:off x="8915400" y="952500"/>
            <a:ext cx="2286000" cy="646331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EC4036"/>
                </a:solidFill>
              </a:rPr>
              <a:t>TIPOS DE DESINFORMAÇÂO</a:t>
            </a:r>
            <a:endParaRPr lang="en-GB" b="1" dirty="0">
              <a:solidFill>
                <a:srgbClr val="EC403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D6E02-08C4-0890-7F7E-2D8D933DF88C}"/>
              </a:ext>
            </a:extLst>
          </p:cNvPr>
          <p:cNvSpPr txBox="1"/>
          <p:nvPr/>
        </p:nvSpPr>
        <p:spPr>
          <a:xfrm>
            <a:off x="8416925" y="1994068"/>
            <a:ext cx="1108075" cy="46166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o título, imagens ou descrições não vão de encontro ao conteúdo da notícia.</a:t>
            </a:r>
            <a:endParaRPr lang="en-GB" sz="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5DC05-887F-3053-9150-463D160EA168}"/>
              </a:ext>
            </a:extLst>
          </p:cNvPr>
          <p:cNvSpPr txBox="1"/>
          <p:nvPr/>
        </p:nvSpPr>
        <p:spPr>
          <a:xfrm>
            <a:off x="8416925" y="1720850"/>
            <a:ext cx="758825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CONEXÕES FALSAS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E8DC7-3D46-187E-C58C-A41565B48562}"/>
              </a:ext>
            </a:extLst>
          </p:cNvPr>
          <p:cNvSpPr txBox="1"/>
          <p:nvPr/>
        </p:nvSpPr>
        <p:spPr>
          <a:xfrm>
            <a:off x="8404225" y="2744479"/>
            <a:ext cx="1190626" cy="46166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imagens ou informações genuínas são manipuladas de forma enganosa.</a:t>
            </a:r>
            <a:endParaRPr lang="en-GB" sz="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9DD84-88BF-6490-79C7-49C13CDCE01B}"/>
              </a:ext>
            </a:extLst>
          </p:cNvPr>
          <p:cNvSpPr txBox="1"/>
          <p:nvPr/>
        </p:nvSpPr>
        <p:spPr>
          <a:xfrm>
            <a:off x="8404226" y="2544424"/>
            <a:ext cx="1190626" cy="20005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700" b="1" dirty="0">
                <a:solidFill>
                  <a:srgbClr val="EC4036"/>
                </a:solidFill>
              </a:rPr>
              <a:t>CONTEÚDO MANIPULADO</a:t>
            </a:r>
            <a:endParaRPr lang="en-GB" sz="700" b="1" dirty="0">
              <a:solidFill>
                <a:srgbClr val="EC40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594AE-74F1-A4D1-97CE-A8D1DF04B8DA}"/>
              </a:ext>
            </a:extLst>
          </p:cNvPr>
          <p:cNvSpPr txBox="1"/>
          <p:nvPr/>
        </p:nvSpPr>
        <p:spPr>
          <a:xfrm>
            <a:off x="8416924" y="3233904"/>
            <a:ext cx="1108075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INFORMAÇÃO ENGANADORA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649E6-05E8-F22A-A167-6C18BF59E668}"/>
              </a:ext>
            </a:extLst>
          </p:cNvPr>
          <p:cNvSpPr txBox="1"/>
          <p:nvPr/>
        </p:nvSpPr>
        <p:spPr>
          <a:xfrm>
            <a:off x="8431212" y="3490613"/>
            <a:ext cx="9683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Enquadramento enganoso de uma questão ou indivíduo. </a:t>
            </a:r>
            <a:endParaRPr lang="en-GB" sz="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8BBB1-B4A3-FF20-C0D4-3F8825AB37CC}"/>
              </a:ext>
            </a:extLst>
          </p:cNvPr>
          <p:cNvSpPr txBox="1"/>
          <p:nvPr/>
        </p:nvSpPr>
        <p:spPr>
          <a:xfrm>
            <a:off x="10121355" y="1778624"/>
            <a:ext cx="1108075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CONTEXTO FALSO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F2098-70B4-055A-96E1-5FA57C4CE9A7}"/>
              </a:ext>
            </a:extLst>
          </p:cNvPr>
          <p:cNvSpPr txBox="1"/>
          <p:nvPr/>
        </p:nvSpPr>
        <p:spPr>
          <a:xfrm>
            <a:off x="10140130" y="1979910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informação genuína é partilhada num contexto falso. </a:t>
            </a:r>
            <a:endParaRPr lang="en-GB" sz="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4D121-9DC2-5EB0-5641-72B413D849CC}"/>
              </a:ext>
            </a:extLst>
          </p:cNvPr>
          <p:cNvSpPr txBox="1"/>
          <p:nvPr/>
        </p:nvSpPr>
        <p:spPr>
          <a:xfrm>
            <a:off x="10121354" y="2544424"/>
            <a:ext cx="1108075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SÁTIRA OU PARÓDIA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022B8-0605-934E-E6AC-EAAE28AA1B82}"/>
              </a:ext>
            </a:extLst>
          </p:cNvPr>
          <p:cNvSpPr txBox="1"/>
          <p:nvPr/>
        </p:nvSpPr>
        <p:spPr>
          <a:xfrm>
            <a:off x="10109017" y="2744479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Não tem a atenção de causar dano, mas tem o potencial de enganar.</a:t>
            </a:r>
            <a:endParaRPr lang="en-GB" sz="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748E75-4433-C55C-A85E-7AFC67685389}"/>
              </a:ext>
            </a:extLst>
          </p:cNvPr>
          <p:cNvSpPr txBox="1"/>
          <p:nvPr/>
        </p:nvSpPr>
        <p:spPr>
          <a:xfrm>
            <a:off x="10115162" y="3280112"/>
            <a:ext cx="1158010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CONTEÚDO IMPOSTOR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1D718-1E96-A6C1-DDF7-551F620EB507}"/>
              </a:ext>
            </a:extLst>
          </p:cNvPr>
          <p:cNvSpPr txBox="1"/>
          <p:nvPr/>
        </p:nvSpPr>
        <p:spPr>
          <a:xfrm>
            <a:off x="10140130" y="3440728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fontes fidedigna são referenciadas de forma errada.</a:t>
            </a:r>
            <a:endParaRPr lang="en-GB" sz="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2CCA8-1B3F-56AF-6E3D-125232E6D4AF}"/>
              </a:ext>
            </a:extLst>
          </p:cNvPr>
          <p:cNvSpPr txBox="1"/>
          <p:nvPr/>
        </p:nvSpPr>
        <p:spPr>
          <a:xfrm>
            <a:off x="10113143" y="4068036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conteúdo é usado para manipular atitudes, valores e conhecimento.</a:t>
            </a:r>
            <a:endParaRPr lang="en-GB" sz="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2125CA-D9CE-78F0-A0EB-3BE9AAE8E585}"/>
              </a:ext>
            </a:extLst>
          </p:cNvPr>
          <p:cNvSpPr txBox="1"/>
          <p:nvPr/>
        </p:nvSpPr>
        <p:spPr>
          <a:xfrm>
            <a:off x="10136278" y="4600933"/>
            <a:ext cx="1158010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ERRO 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A84EA-4BCE-6735-A446-9699FA1E0CF6}"/>
              </a:ext>
            </a:extLst>
          </p:cNvPr>
          <p:cNvSpPr txBox="1"/>
          <p:nvPr/>
        </p:nvSpPr>
        <p:spPr>
          <a:xfrm>
            <a:off x="10093325" y="4764285"/>
            <a:ext cx="1108075" cy="46166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noticiários cometem erros no desenvolvimento de notícias. </a:t>
            </a:r>
            <a:endParaRPr lang="en-GB" sz="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993615-836F-181F-052B-E2B33E56B851}"/>
              </a:ext>
            </a:extLst>
          </p:cNvPr>
          <p:cNvSpPr txBox="1"/>
          <p:nvPr/>
        </p:nvSpPr>
        <p:spPr>
          <a:xfrm>
            <a:off x="8416924" y="3914148"/>
            <a:ext cx="1158010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CONTEÚDO FABRICADO 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E8803F-4A44-1097-89A9-0D8B419F2634}"/>
              </a:ext>
            </a:extLst>
          </p:cNvPr>
          <p:cNvSpPr txBox="1"/>
          <p:nvPr/>
        </p:nvSpPr>
        <p:spPr>
          <a:xfrm>
            <a:off x="8461808" y="4209466"/>
            <a:ext cx="1108075" cy="276999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Conteúdo que é 100% falso e desenvolvido para enganar .</a:t>
            </a:r>
            <a:endParaRPr lang="en-GB" sz="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798104-AEC8-928E-AA5D-00B3FFA74B91}"/>
              </a:ext>
            </a:extLst>
          </p:cNvPr>
          <p:cNvSpPr txBox="1"/>
          <p:nvPr/>
        </p:nvSpPr>
        <p:spPr>
          <a:xfrm>
            <a:off x="8436840" y="4595008"/>
            <a:ext cx="1158010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CONTEÚDO</a:t>
            </a:r>
          </a:p>
          <a:p>
            <a:r>
              <a:rPr lang="pt-PT" sz="800" b="1" dirty="0">
                <a:solidFill>
                  <a:srgbClr val="EC4036"/>
                </a:solidFill>
              </a:rPr>
              <a:t>PATROCINADO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9CB61D-23D3-A580-4668-FA003FF868C1}"/>
              </a:ext>
            </a:extLst>
          </p:cNvPr>
          <p:cNvSpPr txBox="1"/>
          <p:nvPr/>
        </p:nvSpPr>
        <p:spPr>
          <a:xfrm>
            <a:off x="8461807" y="4878182"/>
            <a:ext cx="1108075" cy="276999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Publicidade apresentada como conteúdo informativo. </a:t>
            </a:r>
            <a:endParaRPr lang="en-GB" sz="6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175AD4-C0A0-B063-A31B-1E71E1230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23394" y="1083547"/>
            <a:ext cx="4978067" cy="430376"/>
          </a:xfrm>
        </p:spPr>
        <p:txBody>
          <a:bodyPr>
            <a:noAutofit/>
          </a:bodyPr>
          <a:lstStyle/>
          <a:p>
            <a:r>
              <a:rPr lang="pt-PT" b="1" dirty="0">
                <a:latin typeface="DIN 2014" panose="020B0504020202020204"/>
              </a:rPr>
              <a:t>4 Tipos de Informações Falsas
</a:t>
            </a:r>
            <a:endParaRPr lang="de-AT" b="1" dirty="0">
              <a:latin typeface="DIN 2014" panose="020B05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5337" y="1537966"/>
            <a:ext cx="7814557" cy="479850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1" dirty="0">
                <a:latin typeface="DIN 2014" panose="020B0504020202020204"/>
              </a:rPr>
              <a:t>Desinformação </a:t>
            </a:r>
            <a:r>
              <a:rPr lang="pt-PT" sz="1800" dirty="0">
                <a:latin typeface="DIN 2014" panose="020B0504020202020204"/>
              </a:rPr>
              <a:t>significa difundir informações para enganar as pessoas
</a:t>
            </a:r>
            <a:r>
              <a:rPr lang="en-US" sz="1800" b="1" dirty="0" err="1">
                <a:latin typeface="DIN 2014" panose="020B0504020202020204"/>
              </a:rPr>
              <a:t>Intenção</a:t>
            </a:r>
            <a:r>
              <a:rPr lang="en-US" sz="1800" b="1" dirty="0">
                <a:latin typeface="DIN 2014" panose="020B0504020202020204"/>
              </a:rPr>
              <a:t>: </a:t>
            </a:r>
            <a:r>
              <a:rPr lang="pt-PT" sz="1800" dirty="0">
                <a:latin typeface="DIN 2014" panose="020B0504020202020204"/>
              </a:rPr>
              <a:t>Pretende-se desinformação – o escritor/remetente tem a intenção de criar e partilhar informação falsa ou enganosa</a:t>
            </a:r>
            <a:endParaRPr lang="en-US" sz="1800" dirty="0">
              <a:latin typeface="DIN 2014" panose="020B0504020202020204"/>
            </a:endParaRPr>
          </a:p>
          <a:p>
            <a:pPr marL="971550" lvl="1" indent="-285750"/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Exemplo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: 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artigos em jornais que divulgam notícias erradas de propósito</a:t>
            </a:r>
          </a:p>
          <a:p>
            <a:pPr lvl="1" indent="0">
              <a:buNone/>
            </a:pPr>
            <a:endParaRPr lang="de-AT" sz="1800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1" dirty="0">
                <a:latin typeface="DIN 2014" panose="020B0504020202020204"/>
              </a:rPr>
              <a:t> Conteúdo Manipulado</a:t>
            </a:r>
          </a:p>
          <a:p>
            <a:pPr marL="971550" lvl="1" indent="-285750"/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Publicação deliberada de informações privadas para interesse pessoal ou corporativo</a:t>
            </a:r>
            <a:r>
              <a:rPr lang="pt-PT" sz="1800" dirty="0">
                <a:latin typeface="DIN 2014" panose="020B0504020202020204"/>
              </a:rPr>
              <a:t>
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Com base em informações reais </a:t>
            </a:r>
            <a:r>
              <a:rPr lang="pt-PT" sz="1800" dirty="0">
                <a:latin typeface="DIN 2014" panose="020B0504020202020204"/>
              </a:rPr>
              <a:t>
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Intenção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: 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Também aqui o escritor/o remetente tem a intenção de compartilhar informações falsas ou enganosas para prejudicar uma pessoa ou organização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IN 2014" panose="020B0504020202020204"/>
              <a:cs typeface="Arial" panose="020B0604020202020204" pitchFamily="34" charset="0"/>
            </a:endParaRPr>
          </a:p>
          <a:p>
            <a:pPr marL="971550" lvl="1" indent="-285750"/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Exemplo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: 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 2014" panose="020B0504020202020204"/>
                <a:cs typeface="Arial" panose="020B0604020202020204" pitchFamily="34" charset="0"/>
              </a:rPr>
              <a:t>acusações contra políticos que não são verdadeiras</a:t>
            </a:r>
            <a:endParaRPr lang="de-AT" sz="1800" dirty="0">
              <a:solidFill>
                <a:schemeClr val="tx1">
                  <a:lumMod val="75000"/>
                  <a:lumOff val="25000"/>
                </a:schemeClr>
              </a:solidFill>
              <a:latin typeface="DIN 2014" panose="020B0504020202020204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49894" y="5777648"/>
            <a:ext cx="378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Fonte: </a:t>
            </a:r>
            <a:r>
              <a:rPr lang="en-GB" sz="1200" u="sng" dirty="0">
                <a:hlinkClick r:id="rId2"/>
              </a:rPr>
              <a:t>https://groundviews.org/2018/05/12/infographic-10-types-of-mis-and-disinformation/</a:t>
            </a:r>
            <a:r>
              <a:rPr lang="en-GB" sz="1200" dirty="0"/>
              <a:t> </a:t>
            </a:r>
            <a:endParaRPr lang="de-AT" sz="1200" dirty="0"/>
          </a:p>
        </p:txBody>
      </p:sp>
      <p:pic>
        <p:nvPicPr>
          <p:cNvPr id="6" name="image8.jpg">
            <a:extLst>
              <a:ext uri="{FF2B5EF4-FFF2-40B4-BE49-F238E27FC236}">
                <a16:creationId xmlns:a16="http://schemas.microsoft.com/office/drawing/2014/main" id="{AD9BDA51-269D-E629-1D55-955C572F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23368" y="766766"/>
            <a:ext cx="3808430" cy="4924896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7704E-1D28-0679-B7E5-3BE5730C4BC2}"/>
              </a:ext>
            </a:extLst>
          </p:cNvPr>
          <p:cNvSpPr txBox="1"/>
          <p:nvPr/>
        </p:nvSpPr>
        <p:spPr>
          <a:xfrm>
            <a:off x="9470663" y="975570"/>
            <a:ext cx="2286000" cy="646331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EC4036"/>
                </a:solidFill>
              </a:rPr>
              <a:t>TIPOS DE DESINFORMAÇÂO</a:t>
            </a:r>
            <a:endParaRPr lang="en-GB" b="1" dirty="0">
              <a:solidFill>
                <a:srgbClr val="EC403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2D1D3-D568-F1F7-AA47-CD9F4D69E442}"/>
              </a:ext>
            </a:extLst>
          </p:cNvPr>
          <p:cNvSpPr txBox="1"/>
          <p:nvPr/>
        </p:nvSpPr>
        <p:spPr>
          <a:xfrm>
            <a:off x="8972188" y="2017138"/>
            <a:ext cx="1108075" cy="46166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o título, imagens ou descrições não vão de encontro ao conteúdo da notícia.</a:t>
            </a:r>
            <a:endParaRPr lang="en-GB" sz="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96F92-C4DE-51D7-45B1-5DF8ABA6303D}"/>
              </a:ext>
            </a:extLst>
          </p:cNvPr>
          <p:cNvSpPr txBox="1"/>
          <p:nvPr/>
        </p:nvSpPr>
        <p:spPr>
          <a:xfrm>
            <a:off x="8972188" y="1743920"/>
            <a:ext cx="758825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CONEXÕES FALSAS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72250-CA72-467E-D9C7-7C733A90C6E0}"/>
              </a:ext>
            </a:extLst>
          </p:cNvPr>
          <p:cNvSpPr txBox="1"/>
          <p:nvPr/>
        </p:nvSpPr>
        <p:spPr>
          <a:xfrm>
            <a:off x="8959489" y="2567494"/>
            <a:ext cx="1190626" cy="20005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700" b="1" dirty="0">
                <a:solidFill>
                  <a:srgbClr val="EC4036"/>
                </a:solidFill>
              </a:rPr>
              <a:t>CONTEÚDO MANIPULADO</a:t>
            </a:r>
            <a:endParaRPr lang="en-GB" sz="700" b="1" dirty="0">
              <a:solidFill>
                <a:srgbClr val="EC403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09388-4F9D-48E3-C4AD-9C4E3E3A99EB}"/>
              </a:ext>
            </a:extLst>
          </p:cNvPr>
          <p:cNvSpPr txBox="1"/>
          <p:nvPr/>
        </p:nvSpPr>
        <p:spPr>
          <a:xfrm>
            <a:off x="8972187" y="3256974"/>
            <a:ext cx="1108075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INFORMAÇÃO ENGANADORA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FC342-6E84-513E-E824-8E7A84313324}"/>
              </a:ext>
            </a:extLst>
          </p:cNvPr>
          <p:cNvSpPr txBox="1"/>
          <p:nvPr/>
        </p:nvSpPr>
        <p:spPr>
          <a:xfrm>
            <a:off x="8986475" y="3513683"/>
            <a:ext cx="9683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Enquadramento enganoso de uma questão ou indivíduo. </a:t>
            </a:r>
            <a:endParaRPr lang="en-GB" sz="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3A00E-2D9D-6457-CA61-7D8CCB8C1A65}"/>
              </a:ext>
            </a:extLst>
          </p:cNvPr>
          <p:cNvSpPr txBox="1"/>
          <p:nvPr/>
        </p:nvSpPr>
        <p:spPr>
          <a:xfrm>
            <a:off x="10676618" y="1801694"/>
            <a:ext cx="1108075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CONTEXTO FALSO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5B95DB-988E-40B3-D906-8CADB9952B6C}"/>
              </a:ext>
            </a:extLst>
          </p:cNvPr>
          <p:cNvSpPr txBox="1"/>
          <p:nvPr/>
        </p:nvSpPr>
        <p:spPr>
          <a:xfrm>
            <a:off x="10695393" y="2010059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informação genuína é partilhada num contexto falso. </a:t>
            </a:r>
            <a:endParaRPr lang="en-GB" sz="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303220-3898-6F66-6B5A-AD79562211BE}"/>
              </a:ext>
            </a:extLst>
          </p:cNvPr>
          <p:cNvSpPr txBox="1"/>
          <p:nvPr/>
        </p:nvSpPr>
        <p:spPr>
          <a:xfrm>
            <a:off x="10676617" y="2567494"/>
            <a:ext cx="1108075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SÁTIRA OU PARÓDIA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47F2E-0895-FB9E-054D-A86BF605F1BD}"/>
              </a:ext>
            </a:extLst>
          </p:cNvPr>
          <p:cNvSpPr txBox="1"/>
          <p:nvPr/>
        </p:nvSpPr>
        <p:spPr>
          <a:xfrm>
            <a:off x="10664280" y="2767549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Não tem a atenção de causar dano, mas tem o potencial de enganar.</a:t>
            </a:r>
            <a:endParaRPr lang="en-GB" sz="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24158-994E-5903-21C2-33B6A5B1FE22}"/>
              </a:ext>
            </a:extLst>
          </p:cNvPr>
          <p:cNvSpPr txBox="1"/>
          <p:nvPr/>
        </p:nvSpPr>
        <p:spPr>
          <a:xfrm>
            <a:off x="10670425" y="3303182"/>
            <a:ext cx="1158010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CONTEÚDO IMPOSTOR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99C76-2C0D-D3BE-3F0A-A994A7ED16F8}"/>
              </a:ext>
            </a:extLst>
          </p:cNvPr>
          <p:cNvSpPr txBox="1"/>
          <p:nvPr/>
        </p:nvSpPr>
        <p:spPr>
          <a:xfrm>
            <a:off x="10695393" y="3463798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fontes fidedigna são referenciadas de forma errada.</a:t>
            </a:r>
            <a:endParaRPr lang="en-GB" sz="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C94B4-D110-05D2-460F-53F48D25D249}"/>
              </a:ext>
            </a:extLst>
          </p:cNvPr>
          <p:cNvSpPr txBox="1"/>
          <p:nvPr/>
        </p:nvSpPr>
        <p:spPr>
          <a:xfrm>
            <a:off x="10668406" y="4091106"/>
            <a:ext cx="1108075" cy="369332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conteúdo é usado para manipular atitudes, valores e conhecimento.</a:t>
            </a:r>
            <a:endParaRPr lang="en-GB" sz="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9A609-9786-C241-5D29-C6574B82F626}"/>
              </a:ext>
            </a:extLst>
          </p:cNvPr>
          <p:cNvSpPr txBox="1"/>
          <p:nvPr/>
        </p:nvSpPr>
        <p:spPr>
          <a:xfrm>
            <a:off x="10676617" y="4596514"/>
            <a:ext cx="1158010" cy="21544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ERRO 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E1A1E-23F4-96E3-50F3-5BF50A179CEA}"/>
              </a:ext>
            </a:extLst>
          </p:cNvPr>
          <p:cNvSpPr txBox="1"/>
          <p:nvPr/>
        </p:nvSpPr>
        <p:spPr>
          <a:xfrm>
            <a:off x="10648588" y="4787355"/>
            <a:ext cx="1108075" cy="46166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noticiários cometem erros no desenvolvimento de notícias. </a:t>
            </a:r>
            <a:endParaRPr lang="en-GB" sz="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785B4-CD04-C8A1-2829-C4A749BC8DAA}"/>
              </a:ext>
            </a:extLst>
          </p:cNvPr>
          <p:cNvSpPr txBox="1"/>
          <p:nvPr/>
        </p:nvSpPr>
        <p:spPr>
          <a:xfrm>
            <a:off x="8972187" y="3937218"/>
            <a:ext cx="1158010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CONTEÚDO FABRICADO 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C1D619-3CB9-0416-6D40-D1796760AC13}"/>
              </a:ext>
            </a:extLst>
          </p:cNvPr>
          <p:cNvSpPr txBox="1"/>
          <p:nvPr/>
        </p:nvSpPr>
        <p:spPr>
          <a:xfrm>
            <a:off x="9017071" y="4232536"/>
            <a:ext cx="1108075" cy="276999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Conteúdo que é 100% falso e desenvolvido para enganar .</a:t>
            </a:r>
            <a:endParaRPr lang="en-GB" sz="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B352C-0AF7-089D-2A59-8CC699FC852E}"/>
              </a:ext>
            </a:extLst>
          </p:cNvPr>
          <p:cNvSpPr txBox="1"/>
          <p:nvPr/>
        </p:nvSpPr>
        <p:spPr>
          <a:xfrm>
            <a:off x="8992103" y="4618078"/>
            <a:ext cx="1158010" cy="338554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EC4036"/>
                </a:solidFill>
              </a:rPr>
              <a:t>CONTEÚDO</a:t>
            </a:r>
          </a:p>
          <a:p>
            <a:r>
              <a:rPr lang="pt-PT" sz="800" b="1" dirty="0">
                <a:solidFill>
                  <a:srgbClr val="EC4036"/>
                </a:solidFill>
              </a:rPr>
              <a:t>PATROCINADO</a:t>
            </a:r>
            <a:endParaRPr lang="en-GB" sz="800" b="1" dirty="0">
              <a:solidFill>
                <a:srgbClr val="EC403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F1BB2B-3799-3B9F-EA04-81570DC60FC3}"/>
              </a:ext>
            </a:extLst>
          </p:cNvPr>
          <p:cNvSpPr txBox="1"/>
          <p:nvPr/>
        </p:nvSpPr>
        <p:spPr>
          <a:xfrm>
            <a:off x="9017070" y="4901252"/>
            <a:ext cx="1108075" cy="276999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Publicidade apresentada como conteúdo informativo. </a:t>
            </a:r>
            <a:endParaRPr lang="en-GB" sz="600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AE0170-7936-81D8-767A-8D73AAA70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436C12-DEED-F0DC-D896-4EA2D0F5E312}"/>
              </a:ext>
            </a:extLst>
          </p:cNvPr>
          <p:cNvSpPr txBox="1"/>
          <p:nvPr/>
        </p:nvSpPr>
        <p:spPr>
          <a:xfrm>
            <a:off x="8959487" y="2761977"/>
            <a:ext cx="1190626" cy="461665"/>
          </a:xfrm>
          <a:prstGeom prst="rect">
            <a:avLst/>
          </a:prstGeom>
          <a:solidFill>
            <a:srgbClr val="E4E5E7"/>
          </a:solidFill>
        </p:spPr>
        <p:txBody>
          <a:bodyPr wrap="square" rtlCol="0">
            <a:spAutoFit/>
          </a:bodyPr>
          <a:lstStyle/>
          <a:p>
            <a:r>
              <a:rPr lang="pt-PT" sz="600" b="1" dirty="0"/>
              <a:t>Quando imagens ou informações genuínas são manipuladas de forma enganosa.</a:t>
            </a:r>
            <a:endParaRPr lang="en-GB" sz="600" b="1" dirty="0"/>
          </a:p>
        </p:txBody>
      </p:sp>
    </p:spTree>
    <p:extLst>
      <p:ext uri="{BB962C8B-B14F-4D97-AF65-F5344CB8AC3E}">
        <p14:creationId xmlns:p14="http://schemas.microsoft.com/office/powerpoint/2010/main" val="275126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4762" y="2683364"/>
            <a:ext cx="4472021" cy="39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Encontra</a:t>
            </a:r>
            <a:r>
              <a:rPr lang="en-US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resposta</a:t>
            </a:r>
            <a:r>
              <a:rPr lang="en-US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certa</a:t>
            </a:r>
            <a:endParaRPr lang="en-US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8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7989" y="1260437"/>
            <a:ext cx="8093996" cy="689948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</a:rPr>
              <a:t>Quais são os três padrões importantes para media confiável?</a:t>
            </a:r>
            <a:endParaRPr lang="en-US" sz="24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1053686" y="2259864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dirty="0"/>
              <a:t>contar uma história que se viveu
o autor tem muitos seguidores/gostos nas redes sociais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fornecer e citar as fontes utilizadas
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utilizar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uma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linguagem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adequada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
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fotos e vídeos para visualizar a história</a:t>
            </a:r>
            <a:r>
              <a:rPr lang="pt-PT" dirty="0"/>
              <a:t>
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Nova Light" panose="020B0304020202020204"/>
              </a:rPr>
              <a:t>ter um editor ou autor responsável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Nova Light" panose="020B0304020202020204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17" name="Imagen 4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7DF7CE-10FB-4543-AE06-30B0C36B9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827" y="2881027"/>
            <a:ext cx="410904" cy="391381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47" y="2248835"/>
            <a:ext cx="4977408" cy="2457061"/>
          </a:xfrm>
          <a:prstGeom prst="rect">
            <a:avLst/>
          </a:prstGeom>
        </p:spPr>
      </p:pic>
      <p:pic>
        <p:nvPicPr>
          <p:cNvPr id="19" name="Imagen 4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7DF7CE-10FB-4543-AE06-30B0C36B9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827" y="3272408"/>
            <a:ext cx="410904" cy="391381"/>
          </a:xfrm>
          <a:prstGeom prst="rect">
            <a:avLst/>
          </a:prstGeom>
        </p:spPr>
      </p:pic>
      <p:pic>
        <p:nvPicPr>
          <p:cNvPr id="20" name="Imagen 4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7DF7CE-10FB-4543-AE06-30B0C36B9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827" y="4021582"/>
            <a:ext cx="410904" cy="3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837" y="1697059"/>
            <a:ext cx="4761489" cy="357985"/>
          </a:xfrm>
        </p:spPr>
        <p:txBody>
          <a:bodyPr>
            <a:normAutofit lnSpcReduction="10000"/>
          </a:bodyPr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</a:rPr>
              <a:t>Para que é utilizado o enquadramento?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08108" y="2442308"/>
            <a:ext cx="6410910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dirty="0"/>
              <a:t>para construir uma narrativa em torno de um tópico e mudar a perspetiva do destinatário 
manipular os leitores da media clássica para uma narrativa tendenciosa
para mostrar apenas uma determinada parte de uma fotografia ou gráfico</a:t>
            </a:r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17" name="Imagen 4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7DF7CE-10FB-4543-AE06-30B0C36B9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445" y="2302593"/>
            <a:ext cx="410904" cy="391381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326" y="2122989"/>
            <a:ext cx="4977408" cy="24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837" y="1697059"/>
            <a:ext cx="4761489" cy="357985"/>
          </a:xfrm>
        </p:spPr>
        <p:txBody>
          <a:bodyPr>
            <a:normAutofit lnSpcReduction="10000"/>
          </a:bodyPr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</a:rPr>
              <a:t>O que é a desinformação?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08108" y="2442308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Desinformação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significa informações falsas que são difundidas para enganar as pessoas.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Desinformação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significa informação errada ou o facto de as pessoas estarem mal informadas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.
Desinformação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significa a publicação deliberada de informações privadas para interesses pessoais ou corporativos.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17" name="Imagen 4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7DF7CE-10FB-4543-AE06-30B0C36B9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445" y="2287368"/>
            <a:ext cx="410904" cy="391381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326" y="2122989"/>
            <a:ext cx="4977408" cy="24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6466" y="3062189"/>
            <a:ext cx="4151647" cy="39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Bibliografia</a:t>
            </a:r>
            <a:endParaRPr lang="en-US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98395-7927-44A2-BB8F-4D5F79A3B958}"/>
              </a:ext>
            </a:extLst>
          </p:cNvPr>
          <p:cNvSpPr/>
          <p:nvPr/>
        </p:nvSpPr>
        <p:spPr>
          <a:xfrm>
            <a:off x="8657164" y="4088821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E5AAD-F627-8CB1-DFC0-F9060AC6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E1A4F3-BB95-5127-E523-7DE833E96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9B63B-EEC1-9D16-2C8B-D33E860D9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6A96E-50E9-84DA-B05B-F8590BE79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E358B-18E8-B85F-4631-47DD8A5F0D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3BEFD9-F177-0A98-2EA1-6EDDE2B503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779FA8-BC23-697F-474C-0136ACEB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64A6B2-6C0D-1610-0F8D-042D19D822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10.png">
            <a:extLst>
              <a:ext uri="{FF2B5EF4-FFF2-40B4-BE49-F238E27FC236}">
                <a16:creationId xmlns:a16="http://schemas.microsoft.com/office/drawing/2014/main" id="{32B0B317-0B52-7EF6-85FB-D2587914AA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8512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523371" y="4365931"/>
            <a:ext cx="3309172" cy="12596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4" y="2457533"/>
            <a:ext cx="6076873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5255" y="623997"/>
            <a:ext cx="4761489" cy="35798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Como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funciona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informação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?
</a:t>
            </a:r>
            <a:endParaRPr lang="en-US" sz="24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636065" y="1256727"/>
            <a:ext cx="10919870" cy="3088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Enviar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mensagens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é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basicamente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objetivo principal de todas as formas de comunicação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incluindo dos meios de comunicação social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Isso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funciona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de forma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muito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simples: tens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uma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mensagem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que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envias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através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de um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canal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 um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destinatário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Na verdade, fazes isso todos os dias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: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por exemplo, ao utilizar o telemóvel e uma aplicação de redes sociais (canal) estás a enviar conteúdo (mensagem) para outra pessoa (recetor).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Por que é que é importante sabe isto? Se entendermos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 que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fazemos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todos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podemos refletir sobre o processo 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usá-lo melhor para os nossos propósitos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614558" y="4258259"/>
            <a:ext cx="7117665" cy="1497918"/>
            <a:chOff x="1434332" y="4119095"/>
            <a:chExt cx="7117665" cy="1497918"/>
          </a:xfrm>
        </p:grpSpPr>
        <p:sp>
          <p:nvSpPr>
            <p:cNvPr id="7" name="Abgerundetes Rechteck 6"/>
            <p:cNvSpPr/>
            <p:nvPr/>
          </p:nvSpPr>
          <p:spPr>
            <a:xfrm>
              <a:off x="1434332" y="4119095"/>
              <a:ext cx="2524279" cy="14830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Transmissor</a:t>
              </a:r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6027718" y="4133933"/>
              <a:ext cx="2524279" cy="14830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Recetor</a:t>
              </a:r>
            </a:p>
          </p:txBody>
        </p:sp>
        <p:sp>
          <p:nvSpPr>
            <p:cNvPr id="9" name="Pfeil nach rechts 8"/>
            <p:cNvSpPr/>
            <p:nvPr/>
          </p:nvSpPr>
          <p:spPr>
            <a:xfrm>
              <a:off x="3823521" y="4418273"/>
              <a:ext cx="2556588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Mensagem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383761" y="4273892"/>
              <a:ext cx="1278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Canal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434165" y="5097891"/>
              <a:ext cx="1278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Canal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378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418097" y="1501447"/>
            <a:ext cx="9839541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N.N, How the media works.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hlinkClick r:id="rId11"/>
              </a:rPr>
              <a:t>https://toolkit.providencehealthcare.org/media-relations/media-101/how-media-works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N.N., GDNET Research Communications: Mombasa Media Workshop. 2011.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hlinkClick r:id="rId12"/>
              </a:rPr>
              <a:t>https://assets.publishing.service.gov.uk/media/57a08acae5274a27b2000785/Using_Media_to_communciate_research_output.pdf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Definition of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echochamber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In: Oxford Dictionary.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hlinkClick r:id="rId13"/>
              </a:rPr>
              <a:t>https://www.oxfordlearnersdictionaries.com/us/definition/english/echo-chamber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57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923" y="3429000"/>
            <a:ext cx="4151647" cy="39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Obrigado</a:t>
            </a:r>
            <a:r>
              <a:rPr lang="en-US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D7A71-AED7-4A20-9692-4F32F40C6AB5}"/>
              </a:ext>
            </a:extLst>
          </p:cNvPr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E00F58-B8FB-9AE5-15A1-78ACC6B0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F6FE0-8A1D-4D8E-279B-F4A7CC06F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07D5E-25A4-7C35-1112-1206090FF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79380-1A15-C310-A575-73099A4F5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E303BA-AEA7-B14F-970D-9FD3F86AC1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2DB693-191A-C142-C4B4-62761D2A5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5721F2-4880-3997-ACDC-322DCCDD5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5CAE3-E6DC-05FC-8F7A-44CAC5D03B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22443936-4AC4-AAB5-888E-C40869CEA78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9794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558" y="1050233"/>
            <a:ext cx="4761489" cy="292328"/>
          </a:xfrm>
        </p:spPr>
        <p:txBody>
          <a:bodyPr>
            <a:no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 comunicação nunca é unidirecional
</a:t>
            </a:r>
            <a:endParaRPr lang="en-US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83558" y="1768473"/>
            <a:ext cx="6060643" cy="3323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Jornalistas, </a:t>
            </a:r>
            <a:r>
              <a:rPr lang="pt-P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bloggers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mas também utilizadores de redes sociais: Somos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todos parte do mundo dos media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porque estamos a enviar mensagens. E estamos a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responder a mensagens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– e isso não significa apenas comentar ou reagir nas redes sociais, também conversar com colegas, refletir sobre o assunto, etc.</a:t>
            </a:r>
          </a:p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
Assim: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 comunicação nunca é uma história com um único sentido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Todos fazemos parte desta. Os media precisam de contexto para funcionar, precisam não só de jornalistas, mas também de destinatários.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25" y="1705782"/>
            <a:ext cx="5207422" cy="33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4" y="2457533"/>
            <a:ext cx="6076873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4511" y="1064986"/>
            <a:ext cx="4761489" cy="29232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clássica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: Gatekeeping
</a:t>
            </a:r>
            <a:endParaRPr lang="en-US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680561" y="1654774"/>
            <a:ext cx="6060643" cy="3700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Nos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meios de comunicação clássicos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(rádio, TV, jornais), os jornalistas eram os únicos que podiam enviar mensagens. Escreviam artigos e preparavam reportagens televisivas e radiofónicas. Ao contrário de hoje, os usuários não podiam responder diretamente à mensagem na maioria dos casos. Não havia função de comentário. 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algn="just"/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Os media clássicos funcionam, portanto, através de um processo chamado </a:t>
            </a:r>
            <a:r>
              <a:rPr lang="pt-P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gatekeeping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Os jornalistas recebem imensas notícias e conteúdos diferentes, mas têm espaço limitado no seu jornal ou programa de TV/rádio. Assim, selecionam o tipo de notícia (=mensagem) que querem transmitir aos recetores (=clientes). Assim,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vemos apenas uma seleção de notícias.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4" y="1822725"/>
            <a:ext cx="5047641" cy="33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563191" y="2281665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 mundo das redes sociais mudou tudo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: no passado, os jornalistas selecionavam as notícias, mas também explicavam-nas e tornavam-nas mais fáceis de entender. </a:t>
            </a: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 internet permite que nos tornemos ativos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– podemos obter notícias sem filtro, comentar e reagir diretamente – mas o </a:t>
            </a:r>
            <a:r>
              <a:rPr lang="pt-P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gatekeeping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ainda está ativo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também nas redes sociais.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" y="1933227"/>
            <a:ext cx="4847413" cy="299154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B6EEFAF-3AB4-5547-2F97-CFBB74D72D35}"/>
              </a:ext>
            </a:extLst>
          </p:cNvPr>
          <p:cNvSpPr txBox="1">
            <a:spLocks/>
          </p:cNvSpPr>
          <p:nvPr/>
        </p:nvSpPr>
        <p:spPr>
          <a:xfrm>
            <a:off x="1334511" y="1064986"/>
            <a:ext cx="4761489" cy="29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clássica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: Gatekeeping
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469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4" y="2457533"/>
            <a:ext cx="6076873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858375" y="1767050"/>
            <a:ext cx="6060643" cy="33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Também online, os jornalistas podem selecionar quais as notícias mais relevantes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–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simplesmente colocando-as mais “em alta”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em sites ou mesmo nas redes sociais.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Com </a:t>
            </a:r>
            <a:r>
              <a:rPr lang="pt-P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clickbait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o novo “</a:t>
            </a:r>
            <a:r>
              <a:rPr lang="pt-P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gatekeeper</a:t>
            </a:r>
            <a:r>
              <a:rPr lang="pt-PT" i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”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– notícias com detalhes chocantes ou notícias negativas recebem mais cliques – então é muito provável que apareçam com muito mais frequência. 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 há ainda um outro elemento que influencia o que vemos: o famoso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algoritmo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das redes sociais...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3" name="Vertikales Scrollen 2"/>
          <p:cNvSpPr/>
          <p:nvPr/>
        </p:nvSpPr>
        <p:spPr>
          <a:xfrm>
            <a:off x="7508551" y="849301"/>
            <a:ext cx="3687192" cy="483738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BC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Exemplos de clickbait: 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„Não vais acreditar!“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„</a:t>
            </a:r>
            <a:r>
              <a:rPr lang="pt-PT" dirty="0">
                <a:solidFill>
                  <a:schemeClr val="tx1"/>
                </a:solidFill>
              </a:rPr>
              <a:t>7 coisas que precisas de saber!</a:t>
            </a:r>
            <a:r>
              <a:rPr lang="de-AT" dirty="0">
                <a:solidFill>
                  <a:schemeClr val="tx1"/>
                </a:solidFill>
              </a:rPr>
              <a:t>“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„Um truque infalível...“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„</a:t>
            </a:r>
            <a:r>
              <a:rPr lang="pt-PT" dirty="0">
                <a:solidFill>
                  <a:schemeClr val="tx1"/>
                </a:solidFill>
              </a:rPr>
              <a:t>Isto é o que te vai acontecer se…</a:t>
            </a:r>
            <a:r>
              <a:rPr lang="de-AT" dirty="0">
                <a:solidFill>
                  <a:schemeClr val="tx1"/>
                </a:solidFill>
              </a:rPr>
              <a:t>“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„A nova tendência é...“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5E93CB-E026-A2F5-B2B1-6C17B75C5FB0}"/>
              </a:ext>
            </a:extLst>
          </p:cNvPr>
          <p:cNvSpPr txBox="1">
            <a:spLocks/>
          </p:cNvSpPr>
          <p:nvPr/>
        </p:nvSpPr>
        <p:spPr>
          <a:xfrm>
            <a:off x="1334511" y="1064986"/>
            <a:ext cx="4761489" cy="29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clássica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: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Gatekeeping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
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625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4" y="2457533"/>
            <a:ext cx="6076873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558" y="1050233"/>
            <a:ext cx="6566764" cy="292328"/>
          </a:xfrm>
        </p:spPr>
        <p:txBody>
          <a:bodyPr>
            <a:no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Redes sociais: </a:t>
            </a:r>
            <a:r>
              <a:rPr lang="pt-P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Gatekeeping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2.0 – O Algoritmo
</a:t>
            </a:r>
            <a:endParaRPr lang="en-US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612721" y="1767050"/>
            <a:ext cx="6060643" cy="3687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Hoje em dia, a maioria de nós recebe informação através das redes sociais. O algoritmo nas redes sociais define o que vemos e o que não vemos.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algn="just"/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 algoritmo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seleciona conteúdos que correspondem ao nosso perfil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com base no que pesquisamos, no que gostamos, comentamos ou simplesmente com base nos vídeos que vemos.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algn="just"/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Com esta poderosa ferramenta,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as redes sociais são agora capazes de selecionar o que consumimos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– e também de controlar quais as notícias que vemos – com consequências.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" y="2119259"/>
            <a:ext cx="4971950" cy="27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4" y="2457533"/>
            <a:ext cx="6076873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A2E0-DA62-4F2A-A6AB-2E01AF21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557" y="1050233"/>
            <a:ext cx="7789075" cy="292328"/>
          </a:xfrm>
        </p:spPr>
        <p:txBody>
          <a:bodyPr>
            <a:no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Redes sociais: </a:t>
            </a:r>
            <a:r>
              <a:rPr lang="pt-P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Gatekeeping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2.0 – Bolhas e Câmaras de Eco
</a:t>
            </a:r>
            <a:endParaRPr lang="en-US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563191" y="1943120"/>
            <a:ext cx="6060643" cy="33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 algoritmo pode ter consequências que podem levar a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Bolhas e Câmaras de Eco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Uma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câmara de eco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é um ambiente onde uma pessoa só encontra informações ou opiniões que refletem e reforçam as suas próprias opiniões.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(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hlinkClick r:id="rId11"/>
              </a:rPr>
              <a:t>https://www.oxfordlearnersdictionaries.com/us/definition/english/echo-chamber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)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Basicamente,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só ouves e lês o que queres ouvir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 Isto pode ter consequências graves: visões extremistas e radicalização.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2050" name="Picture 2" descr="File:FilterBubb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96" y="1901897"/>
            <a:ext cx="3682243" cy="3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13370" y="5201452"/>
            <a:ext cx="3697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https://commons.wikimedia.org/wiki/File:FilterBubble.jpg</a:t>
            </a:r>
          </a:p>
        </p:txBody>
      </p:sp>
    </p:spTree>
    <p:extLst>
      <p:ext uri="{BB962C8B-B14F-4D97-AF65-F5344CB8AC3E}">
        <p14:creationId xmlns:p14="http://schemas.microsoft.com/office/powerpoint/2010/main" val="165819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2565</Words>
  <Application>Microsoft Office PowerPoint</Application>
  <PresentationFormat>Widescreen</PresentationFormat>
  <Paragraphs>214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Nova Light</vt:lpstr>
      <vt:lpstr>Calibri</vt:lpstr>
      <vt:lpstr>Calibri Light</vt:lpstr>
      <vt:lpstr>DIN 2014</vt:lpstr>
      <vt:lpstr>Open Sans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Askari Aria</dc:creator>
  <cp:lastModifiedBy>Rightchallenge Associação</cp:lastModifiedBy>
  <cp:revision>70</cp:revision>
  <dcterms:created xsi:type="dcterms:W3CDTF">2022-12-05T11:24:19Z</dcterms:created>
  <dcterms:modified xsi:type="dcterms:W3CDTF">2023-06-05T14:17:58Z</dcterms:modified>
</cp:coreProperties>
</file>