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7" r:id="rId3"/>
    <p:sldId id="298" r:id="rId4"/>
    <p:sldId id="288" r:id="rId5"/>
    <p:sldId id="295" r:id="rId6"/>
    <p:sldId id="289" r:id="rId7"/>
    <p:sldId id="290" r:id="rId8"/>
    <p:sldId id="299" r:id="rId9"/>
    <p:sldId id="300" r:id="rId10"/>
    <p:sldId id="291" r:id="rId11"/>
    <p:sldId id="296" r:id="rId12"/>
    <p:sldId id="275" r:id="rId13"/>
    <p:sldId id="276" r:id="rId14"/>
    <p:sldId id="269" r:id="rId15"/>
  </p:sldIdLst>
  <p:sldSz cx="12192000" cy="6858000"/>
  <p:notesSz cx="10018713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kari Aria" initials="AA" lastIdx="4" clrIdx="0">
    <p:extLst>
      <p:ext uri="{19B8F6BF-5375-455C-9EA6-DF929625EA0E}">
        <p15:presenceInfo xmlns:p15="http://schemas.microsoft.com/office/powerpoint/2012/main" userId="Askari 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FFFFFF"/>
    <a:srgbClr val="880592"/>
    <a:srgbClr val="23225E"/>
    <a:srgbClr val="815387"/>
    <a:srgbClr val="0E879D"/>
    <a:srgbClr val="522874"/>
    <a:srgbClr val="F2F2F2"/>
    <a:srgbClr val="000000"/>
    <a:srgbClr val="98C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6723" autoAdjust="0"/>
  </p:normalViewPr>
  <p:slideViewPr>
    <p:cSldViewPr snapToGrid="0" snapToObjects="1">
      <p:cViewPr>
        <p:scale>
          <a:sx n="90" d="100"/>
          <a:sy n="90" d="100"/>
        </p:scale>
        <p:origin x="20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C2B9CA-B962-FA48-A39C-8C8ED4FA936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9B47F8-11D6-4544-9F0C-CADF75B0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0C757C-49EE-4768-BD00-CCC323186A9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E32EAE-2BD6-4C35-B307-9A1A73F13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1E3E0F6C-80AE-74E1-E1B8-398D11CE1C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97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78F1-FA98-711E-5CD1-937C45363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6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57D21F-2450-6005-D7ED-2B9B7446DE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49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F75C9D-11E9-212B-7E80-D59D5D7702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23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551087-6487-42E4-98AD-1153326BB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6933570"/>
              </p:ext>
            </p:extLst>
          </p:nvPr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D652A9-BDC3-4A1F-82C5-FF364E345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490CEB-3F5F-EA7A-31E5-FFACC83A0A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4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6E0507-54F0-4CE0-8606-F888070418B9}"/>
              </a:ext>
            </a:extLst>
          </p:cNvPr>
          <p:cNvSpPr/>
          <p:nvPr userDrawn="1"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78373F-F900-428F-8F1F-F4455A7D14F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0581A4-38AB-4699-884A-45842237F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8175"/>
            <a:ext cx="4592638" cy="4629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C5222-8813-4AC5-A744-0CAA485F9844}"/>
              </a:ext>
            </a:extLst>
          </p:cNvPr>
          <p:cNvSpPr/>
          <p:nvPr userDrawn="1"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02A68F-F811-1222-98F2-084354FC6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30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057BC6-24E7-A4DC-21A8-822D492B8B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3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AF02170-9ADB-402B-BA82-D275A87BB29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333EAB-DF33-E435-55FF-0AFF81817F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66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66EEE03-6796-9FBC-3963-7420B07D29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11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1" r:id="rId3"/>
    <p:sldLayoutId id="2147483662" r:id="rId4"/>
    <p:sldLayoutId id="2147483672" r:id="rId5"/>
    <p:sldLayoutId id="2147483673" r:id="rId6"/>
    <p:sldLayoutId id="2147483669" r:id="rId7"/>
    <p:sldLayoutId id="2147483671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emenzemedicinagenerale.net/pdf/14-10-strategies-of-manipulation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bbc.com/news/av/technology-46149888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webwise.ie/teachers/what-is-fake-new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open.ac.uk/libraryservices/beingdigital/activity/XK1087#page1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s://dictionary.cambridge.org/de/worterbuch/englisch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hyperlink" Target="https://www.mindtools.com/pages/article/fake-news.ht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pen.ac.uk/libraryservices/beingdigital/activity/XK1087#page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enzemedicinagenerale.net/pdf/14-10-strategies-of-manipulation.pdf" TargetMode="External"/><Relationship Id="rId2" Type="http://schemas.openxmlformats.org/officeDocument/2006/relationships/hyperlink" Target="https://www.open.ac.uk/libraryservices/beingdigital/activity/XK1087#page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DEE3185-2189-4A0D-83D8-0146FF9EA6C3}"/>
              </a:ext>
            </a:extLst>
          </p:cNvPr>
          <p:cNvSpPr txBox="1"/>
          <p:nvPr/>
        </p:nvSpPr>
        <p:spPr>
          <a:xfrm>
            <a:off x="5852298" y="2766117"/>
            <a:ext cx="610440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3200" b="1" spc="300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Módulo 6 Lição 2:
Atividades – Como utilizar os media de forma competente
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A258F-39C5-4B6F-9DAB-E4DF379937C1}"/>
              </a:ext>
            </a:extLst>
          </p:cNvPr>
          <p:cNvSpPr/>
          <p:nvPr/>
        </p:nvSpPr>
        <p:spPr>
          <a:xfrm>
            <a:off x="8529377" y="4738446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8AFCD-A05A-D11B-35B8-85A4BBC2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BB1AEC-0B4E-FC4A-2535-BD64455D5A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3518C7-B73F-3F41-D232-0EF5845DDA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68D3EC-105E-4E0D-0B04-33D36C8DF6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BCDEB-C942-4BDC-C53D-4C94A165D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897D39-2067-270B-44AB-DB01349F5A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E9428-A53E-4A06-E725-871BBDEDF8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58E27E-E04C-9D59-065F-4D3D0806BF9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10.png">
            <a:extLst>
              <a:ext uri="{FF2B5EF4-FFF2-40B4-BE49-F238E27FC236}">
                <a16:creationId xmlns:a16="http://schemas.microsoft.com/office/drawing/2014/main" id="{4DC6FFE3-EEF0-BC00-1EBA-9F43AB14B42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6048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70560" y="2087204"/>
            <a:ext cx="7357021" cy="5083938"/>
          </a:xfrm>
        </p:spPr>
        <p:txBody>
          <a:bodyPr/>
          <a:lstStyle/>
          <a:p>
            <a:pPr algn="just"/>
            <a:r>
              <a:rPr lang="en-US" sz="1800" b="1" dirty="0" err="1">
                <a:latin typeface="Arial Nova Light" panose="020B0304020202020204"/>
              </a:rPr>
              <a:t>Método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No artigo </a:t>
            </a:r>
            <a:r>
              <a:rPr lang="pt-PT" sz="1800" dirty="0" err="1">
                <a:latin typeface="Arial Nova Light" panose="020B0304020202020204"/>
              </a:rPr>
              <a:t>pseudo-Chomsky</a:t>
            </a:r>
            <a:r>
              <a:rPr lang="pt-PT" sz="1800" dirty="0">
                <a:latin typeface="Arial Nova Light" panose="020B0304020202020204"/>
              </a:rPr>
              <a:t> não há referências a quaisquer métodos científicos, procedimentos de recolha de dados ou fontes.
</a:t>
            </a:r>
            <a:r>
              <a:rPr lang="en-US" sz="1800" b="1" dirty="0" err="1">
                <a:latin typeface="Arial Nova Light" panose="020B0304020202020204"/>
              </a:rPr>
              <a:t>Origem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Não há nenhum autor mencionado e o texto é publicado sem uma data e sem referência a uma fonte. O site parece profissional no início, mas o html termina em '.net' e o nome mistura diferentes idiomas. 
</a:t>
            </a:r>
            <a:r>
              <a:rPr lang="en-US" sz="1800" b="1" dirty="0" err="1">
                <a:latin typeface="Arial Nova Light" panose="020B0304020202020204"/>
              </a:rPr>
              <a:t>Atualidade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O artigo do </a:t>
            </a:r>
            <a:r>
              <a:rPr lang="pt-PT" sz="1800" dirty="0" err="1">
                <a:latin typeface="Arial Nova Light" panose="020B0304020202020204"/>
              </a:rPr>
              <a:t>pseudo-Chomsky</a:t>
            </a:r>
            <a:r>
              <a:rPr lang="pt-PT" sz="1800" dirty="0">
                <a:latin typeface="Arial Nova Light" panose="020B0304020202020204"/>
              </a:rPr>
              <a:t> não apresenta exemplos concretos e precisos de como as estratégias de manipulação são aplicadas. Também é completamente desconhecido quando foi escrito.
 </a:t>
            </a:r>
            <a:r>
              <a:rPr lang="de-AT" sz="1200" dirty="0">
                <a:latin typeface="Arial Nova Light" panose="020B0304020202020204"/>
              </a:rPr>
              <a:t>(Fedorov, A., &amp; Levitskaya, A. (2020). Pseudo-Chomsky </a:t>
            </a:r>
            <a:r>
              <a:rPr lang="de-AT" sz="1200" dirty="0" err="1">
                <a:latin typeface="Arial Nova Light" panose="020B0304020202020204"/>
              </a:rPr>
              <a:t>or</a:t>
            </a:r>
            <a:r>
              <a:rPr lang="de-AT" sz="1200" dirty="0">
                <a:latin typeface="Arial Nova Light" panose="020B0304020202020204"/>
              </a:rPr>
              <a:t> Media Manipulation in </a:t>
            </a:r>
            <a:r>
              <a:rPr lang="de-AT" sz="1200" dirty="0" err="1">
                <a:latin typeface="Arial Nova Light" panose="020B0304020202020204"/>
              </a:rPr>
              <a:t>the</a:t>
            </a:r>
            <a:r>
              <a:rPr lang="de-AT" sz="1200" dirty="0">
                <a:latin typeface="Arial Nova Light" panose="020B0304020202020204"/>
              </a:rPr>
              <a:t> Scientific Area. Media Education. 2: 238-245.)</a:t>
            </a:r>
            <a:endParaRPr lang="en-US" sz="1200" dirty="0">
              <a:latin typeface="Arial Nova Light" panose="020B0304020202020204"/>
            </a:endParaRPr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766831" y="1431632"/>
            <a:ext cx="8375515" cy="357985"/>
          </a:xfrm>
        </p:spPr>
        <p:txBody>
          <a:bodyPr/>
          <a:lstStyle/>
          <a:p>
            <a:r>
              <a:rPr lang="pt-PT" b="1" dirty="0">
                <a:latin typeface="Arial Nova Light" panose="020B0304020202020204"/>
              </a:rPr>
              <a:t>Estudo de caso (Artigo </a:t>
            </a:r>
            <a:r>
              <a:rPr lang="pt-PT" b="1" dirty="0" err="1">
                <a:latin typeface="Arial Nova Light" panose="020B0304020202020204"/>
              </a:rPr>
              <a:t>Pseudo-Chomsky</a:t>
            </a:r>
            <a:r>
              <a:rPr lang="pt-PT" b="1" dirty="0">
                <a:latin typeface="Arial Nova Light" panose="020B0304020202020204"/>
              </a:rPr>
              <a:t>)
</a:t>
            </a:r>
            <a:endParaRPr lang="en-GB" b="1" dirty="0">
              <a:latin typeface="Arial Nova Light" panose="020B0304020202020204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5445" y="5912689"/>
            <a:ext cx="780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 Nova Light" panose="020B0304020202020204"/>
              </a:rPr>
              <a:t>Uma conclusão razoável é que o texto não é confiável.
</a:t>
            </a:r>
            <a:endParaRPr lang="en-GB" dirty="0">
              <a:latin typeface="Arial Nova Light" panose="020B0304020202020204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40" y="2460892"/>
            <a:ext cx="2780522" cy="278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DBCBF-6550-6765-669B-899BCC2F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397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0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57752" y="1229518"/>
            <a:ext cx="4761489" cy="357985"/>
          </a:xfrm>
        </p:spPr>
        <p:txBody>
          <a:bodyPr/>
          <a:lstStyle/>
          <a:p>
            <a:r>
              <a:rPr lang="pt-PT" b="1" dirty="0">
                <a:latin typeface="Arial Nova Light" panose="020B0304020202020204"/>
              </a:rPr>
              <a:t>Estudo de caso (artigo </a:t>
            </a:r>
            <a:r>
              <a:rPr lang="pt-PT" b="1" dirty="0" err="1">
                <a:latin typeface="Arial Nova Light" panose="020B0304020202020204"/>
              </a:rPr>
              <a:t>Pseudo-Chomsky</a:t>
            </a:r>
            <a:r>
              <a:rPr lang="pt-PT" b="1" dirty="0">
                <a:latin typeface="Arial Nova Light" panose="020B0304020202020204"/>
              </a:rPr>
              <a:t>)
</a:t>
            </a:r>
            <a:endParaRPr lang="en-GB" b="1" dirty="0">
              <a:latin typeface="Arial Nova Light" panose="020B0304020202020204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875983" y="1780472"/>
            <a:ext cx="4925029" cy="5070878"/>
          </a:xfrm>
        </p:spPr>
        <p:txBody>
          <a:bodyPr/>
          <a:lstStyle/>
          <a:p>
            <a:r>
              <a:rPr lang="pt-PT" b="1" dirty="0">
                <a:latin typeface="Arial Nova Light" panose="020B0304020202020204"/>
              </a:rPr>
              <a:t>Aqui está o texto novamente. Agora vês todos os sinais de um artigo falso usando o método PROMPT?
</a:t>
            </a:r>
            <a:r>
              <a:rPr lang="en-GB" sz="1200" dirty="0">
                <a:latin typeface="Arial Nova Light" panose="020B0304020202020204"/>
              </a:rPr>
              <a:t>Fonte: </a:t>
            </a:r>
            <a:r>
              <a:rPr lang="de-AT" sz="1200" dirty="0">
                <a:latin typeface="Arial Nova Light" panose="020B0304020202020204"/>
                <a:hlinkClick r:id="rId2"/>
              </a:rPr>
              <a:t>14-10-strategies-of-manipulation.pdf (www.demenzemedicinagenerale.net)</a:t>
            </a:r>
            <a:endParaRPr lang="en-GB" sz="1200" dirty="0">
              <a:latin typeface="Arial Nova Light" panose="020B0304020202020204"/>
            </a:endParaRPr>
          </a:p>
          <a:p>
            <a:r>
              <a:rPr lang="en-US" b="1" dirty="0">
                <a:latin typeface="Arial Nova Light" panose="020B0304020202020204"/>
              </a:rPr>
              <a:t>Noam Chomsky - "10 </a:t>
            </a:r>
            <a:r>
              <a:rPr lang="en-US" b="1" dirty="0" err="1">
                <a:latin typeface="Arial Nova Light" panose="020B0304020202020204"/>
              </a:rPr>
              <a:t>estratégias</a:t>
            </a:r>
            <a:r>
              <a:rPr lang="en-US" b="1" dirty="0">
                <a:latin typeface="Arial Nova Light" panose="020B0304020202020204"/>
              </a:rPr>
              <a:t> de </a:t>
            </a:r>
            <a:r>
              <a:rPr lang="en-US" b="1" dirty="0" err="1">
                <a:latin typeface="Arial Nova Light" panose="020B0304020202020204"/>
              </a:rPr>
              <a:t>manipulação</a:t>
            </a:r>
            <a:r>
              <a:rPr lang="en-US" b="1" dirty="0">
                <a:latin typeface="Arial Nova Light" panose="020B0304020202020204"/>
              </a:rPr>
              <a:t>" </a:t>
            </a:r>
            <a:r>
              <a:rPr lang="pt-PT" b="1" dirty="0">
                <a:latin typeface="Arial Nova Light" panose="020B0304020202020204"/>
              </a:rPr>
              <a:t>dos meios de comunicação social </a:t>
            </a:r>
            <a:endParaRPr lang="en-US" b="1" dirty="0">
              <a:latin typeface="Arial Nova Light" panose="020B0304020202020204"/>
            </a:endParaRPr>
          </a:p>
          <a:p>
            <a:pPr algn="just"/>
            <a:r>
              <a:rPr lang="pt-PT" dirty="0">
                <a:latin typeface="Arial Nova Light" panose="020B0304020202020204"/>
              </a:rPr>
              <a:t>Renomado crítico e linguista do MIT Noam Chomsky</a:t>
            </a:r>
            <a:r>
              <a:rPr lang="en-US" dirty="0">
                <a:latin typeface="Arial Nova Light" panose="020B0304020202020204"/>
              </a:rPr>
              <a:t>, </a:t>
            </a:r>
            <a:r>
              <a:rPr lang="pt-PT" dirty="0">
                <a:latin typeface="Arial Nova Light" panose="020B0304020202020204"/>
              </a:rPr>
              <a:t>uma das vozes clássicas da discórdia intelectual na última década</a:t>
            </a:r>
            <a:r>
              <a:rPr lang="en-US" dirty="0">
                <a:latin typeface="Arial Nova Light" panose="020B0304020202020204"/>
              </a:rPr>
              <a:t>, </a:t>
            </a:r>
            <a:r>
              <a:rPr lang="pt-PT" dirty="0">
                <a:latin typeface="Arial Nova Light" panose="020B0304020202020204"/>
              </a:rPr>
              <a:t>elaborou uma lista das dez estratégias mais comuns e eficazes a que recorrem as agendas "escondidas" para estabelecer uma manipulação da população através dos meios de comunicação social</a:t>
            </a:r>
            <a:r>
              <a:rPr lang="en-US" dirty="0">
                <a:latin typeface="Arial Nova Light" panose="020B0304020202020204"/>
              </a:rPr>
              <a:t>. </a:t>
            </a:r>
            <a:r>
              <a:rPr lang="pt-PT" dirty="0">
                <a:latin typeface="Arial Nova Light" panose="020B0304020202020204"/>
              </a:rPr>
              <a:t>Historicamente, os meios de comunicação social têm-se revelado altamente eficientes para moldar a opinião pública. Graças à parafernália mediática e à propaganda, foram criados ou destruídos movimentos sociais, guerras justificadas,</a:t>
            </a:r>
            <a:endParaRPr lang="en-US" dirty="0">
              <a:latin typeface="Arial Nova Light" panose="020B0304020202020204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594210" y="1229518"/>
            <a:ext cx="4762500" cy="5070877"/>
          </a:xfrm>
        </p:spPr>
        <p:txBody>
          <a:bodyPr/>
          <a:lstStyle/>
          <a:p>
            <a:pPr algn="just"/>
            <a:r>
              <a:rPr lang="pt-PT" dirty="0">
                <a:latin typeface="Arial Nova Light" panose="020B0304020202020204"/>
              </a:rPr>
              <a:t>crises financeiras estimuladas por algumas correntes ideológicas, sendo a media uma produtora da realidade dentro da psique coletiva</a:t>
            </a:r>
            <a:r>
              <a:rPr lang="en-US" dirty="0">
                <a:latin typeface="Arial Nova Light" panose="020B0304020202020204"/>
              </a:rPr>
              <a:t>…</a:t>
            </a:r>
          </a:p>
          <a:p>
            <a:pPr marL="342900" indent="-342900" algn="just">
              <a:buAutoNum type="arabicPeriod"/>
            </a:pPr>
            <a:r>
              <a:rPr lang="pt-PT" dirty="0">
                <a:latin typeface="Arial Nova Light" panose="020B0304020202020204"/>
              </a:rPr>
              <a:t>A estratégia da distração. O principal elemento do controlo social é a estratégia da distração, que consiste em desviar a atenção pública de questões e mudanças importantes determinadas pelas elites políticas e econômicas, pela técnica de inundar a população com distrações contínuas e informações insignificantes...
Criar problemas, em seguida, oferecer soluções. Este método também é chamado de "problema -reação- solução." Isso cria um problema, uma "situação" para causar alguma reação na audiência. Por exemplo: deixar que a população exalte e intensifique a violência urbana, ou organizar ataques sangrentos em detrimento da liberdade e depois oferecer uma solução para tal</a:t>
            </a:r>
            <a:r>
              <a:rPr lang="en-US" dirty="0">
                <a:latin typeface="Arial Nova Light" panose="020B0304020202020204"/>
              </a:rPr>
              <a:t>…</a:t>
            </a:r>
            <a:endParaRPr lang="en-GB" dirty="0">
              <a:latin typeface="Arial Nova Light" panose="020B03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0530B-D300-B3F9-5DBC-F32FE80A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397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8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6466" y="3062189"/>
            <a:ext cx="4151647" cy="39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Bibliografia</a:t>
            </a:r>
            <a:endParaRPr lang="en-US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98395-7927-44A2-BB8F-4D5F79A3B958}"/>
              </a:ext>
            </a:extLst>
          </p:cNvPr>
          <p:cNvSpPr/>
          <p:nvPr/>
        </p:nvSpPr>
        <p:spPr>
          <a:xfrm>
            <a:off x="8657164" y="4088821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E5AAD-F627-8CB1-DFC0-F9060AC6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E1A4F3-BB95-5127-E523-7DE833E969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E9B63B-EEC1-9D16-2C8B-D33E860D94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6A96E-50E9-84DA-B05B-F8590BE798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E358B-18E8-B85F-4631-47DD8A5F0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3BEFD9-F177-0A98-2EA1-6EDDE2B503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779FA8-BC23-697F-474C-0136ACEBA44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64A6B2-6C0D-1610-0F8D-042D19D8221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10.png">
            <a:extLst>
              <a:ext uri="{FF2B5EF4-FFF2-40B4-BE49-F238E27FC236}">
                <a16:creationId xmlns:a16="http://schemas.microsoft.com/office/drawing/2014/main" id="{32B0B317-0B52-7EF6-85FB-D2587914AAD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2909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1075322" y="1636653"/>
            <a:ext cx="9839541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r>
              <a:rPr lang="de-AT" dirty="0" err="1"/>
              <a:t>Fedorov</a:t>
            </a:r>
            <a:r>
              <a:rPr lang="de-AT" dirty="0"/>
              <a:t>, A., &amp; </a:t>
            </a:r>
            <a:r>
              <a:rPr lang="de-AT" dirty="0" err="1"/>
              <a:t>Levitskaya</a:t>
            </a:r>
            <a:r>
              <a:rPr lang="de-AT" dirty="0"/>
              <a:t>, A. (2020). Pseudo-Chomsky </a:t>
            </a:r>
            <a:r>
              <a:rPr lang="de-AT" dirty="0" err="1"/>
              <a:t>or</a:t>
            </a:r>
            <a:r>
              <a:rPr lang="de-AT" dirty="0"/>
              <a:t> Media Manipulation in </a:t>
            </a:r>
            <a:r>
              <a:rPr lang="de-AT" dirty="0" err="1"/>
              <a:t>the</a:t>
            </a:r>
            <a:r>
              <a:rPr lang="de-AT" dirty="0"/>
              <a:t> Scientific Area. Media Education. 2: 238-245.</a:t>
            </a:r>
            <a:endParaRPr lang="en-US" dirty="0"/>
          </a:p>
          <a:p>
            <a:r>
              <a:rPr lang="de-AT" dirty="0"/>
              <a:t>The Open University, 2014. </a:t>
            </a:r>
            <a:r>
              <a:rPr lang="en-US" dirty="0">
                <a:hlinkClick r:id="rId11"/>
              </a:rPr>
              <a:t>Introduction - Evaluation using PROMPT (open.ac.uk)</a:t>
            </a:r>
            <a:r>
              <a:rPr lang="en-US" dirty="0"/>
              <a:t>.</a:t>
            </a:r>
          </a:p>
          <a:p>
            <a:r>
              <a:rPr lang="en-GB" dirty="0">
                <a:hlinkClick r:id="rId12"/>
              </a:rPr>
              <a:t>https://www.webwise.ie/teachers/what-is-fake-news/</a:t>
            </a:r>
            <a:r>
              <a:rPr lang="en-GB" dirty="0"/>
              <a:t> </a:t>
            </a:r>
            <a:endParaRPr lang="de-AT" dirty="0"/>
          </a:p>
          <a:p>
            <a:pPr lvl="0"/>
            <a:r>
              <a:rPr lang="en-GB" dirty="0">
                <a:hlinkClick r:id="rId13"/>
              </a:rPr>
              <a:t>https://www.bbc.com/news/av/technology-46149888</a:t>
            </a:r>
            <a:r>
              <a:rPr lang="en-GB" dirty="0"/>
              <a:t> </a:t>
            </a:r>
            <a:endParaRPr lang="de-AT" dirty="0"/>
          </a:p>
          <a:p>
            <a:pPr lvl="0"/>
            <a:r>
              <a:rPr lang="en-GB" dirty="0">
                <a:hlinkClick r:id="rId14"/>
              </a:rPr>
              <a:t>https://www.mindtools.com/pages/article/fake-news.htm</a:t>
            </a:r>
            <a:r>
              <a:rPr lang="en-GB" dirty="0"/>
              <a:t> </a:t>
            </a:r>
          </a:p>
          <a:p>
            <a:pPr lvl="0"/>
            <a:r>
              <a:rPr lang="de-DE" dirty="0">
                <a:hlinkClick r:id="rId15"/>
              </a:rPr>
              <a:t>https://dictionary.cambridge.org/de/worterbuch/englisch/</a:t>
            </a:r>
            <a:endParaRPr lang="de-DE" dirty="0"/>
          </a:p>
          <a:p>
            <a:pPr lvl="0"/>
            <a:r>
              <a:rPr lang="de-AT" dirty="0"/>
              <a:t>https://guides.libraries.psu.edu/fakenews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5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923" y="3429000"/>
            <a:ext cx="4151647" cy="39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Obrigado</a:t>
            </a:r>
            <a:r>
              <a:rPr lang="en-US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!
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D7A71-AED7-4A20-9692-4F32F40C6AB5}"/>
              </a:ext>
            </a:extLst>
          </p:cNvPr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E00F58-B8FB-9AE5-15A1-78ACC6B08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F6FE0-8A1D-4D8E-279B-F4A7CC06F3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07D5E-25A4-7C35-1112-1206090FF0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79380-1A15-C310-A575-73099A4F5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E303BA-AEA7-B14F-970D-9FD3F86AC1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2DB693-191A-C142-C4B4-62761D2A5D3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5721F2-4880-3997-ACDC-322DCCDD5C1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5CAE3-E6DC-05FC-8F7A-44CAC5D03BC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22443936-4AC4-AAB5-888E-C40869CEA78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5644677" y="1424067"/>
            <a:ext cx="5966298" cy="3747540"/>
          </a:xfr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D2D6665-C9FB-4C07-8312-7A5FC3259C3E}"/>
              </a:ext>
            </a:extLst>
          </p:cNvPr>
          <p:cNvSpPr txBox="1">
            <a:spLocks/>
          </p:cNvSpPr>
          <p:nvPr/>
        </p:nvSpPr>
        <p:spPr>
          <a:xfrm>
            <a:off x="574434" y="1449511"/>
            <a:ext cx="4826741" cy="357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Media boa – 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
</a:t>
            </a:r>
            <a:endParaRPr lang="en-US" b="1" dirty="0">
              <a:latin typeface="DIN 2014" panose="020B0504020202020204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434" y="2034858"/>
            <a:ext cx="4762500" cy="322919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Na última lição aprendemos a diferença entre </a:t>
            </a:r>
            <a:r>
              <a:rPr lang="pt-PT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gatekeeping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 na media clássica e nas medias sociais.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E fomos confrontados com os desafios que os novos formatos de media implicam através do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algoritmo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.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Também aprendemos sobre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enquadramento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 e este pode ser usado.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1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858095" y="1875441"/>
            <a:ext cx="4760385" cy="2990084"/>
          </a:xfr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37B99B-A134-48C3-A4A5-93F0B4C6C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613" y="2184407"/>
            <a:ext cx="4762500" cy="268111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Nesta lição, vamos nos centrar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em como avaliar formatos de media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 e aprender um método para distinguir facilmente tipos de media.
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Também utilizaremos os nossos conhecimentos para </a:t>
            </a:r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ea typeface="DIN 2014" panose="020B0504020202020204" pitchFamily="34" charset="0"/>
              </a:rPr>
              <a:t>analisar um texto num breve estudo de caso.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  <a:ea typeface="DIN 2014" panose="020B0504020202020204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03E3ADF-C95C-406C-6F5E-8E4D4B8C2805}"/>
              </a:ext>
            </a:extLst>
          </p:cNvPr>
          <p:cNvSpPr txBox="1">
            <a:spLocks/>
          </p:cNvSpPr>
          <p:nvPr/>
        </p:nvSpPr>
        <p:spPr>
          <a:xfrm>
            <a:off x="858095" y="1337829"/>
            <a:ext cx="4826741" cy="357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Media boa – Media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má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ea typeface="DIN 2014" panose="020B0504020202020204" pitchFamily="34" charset="0"/>
              </a:rPr>
              <a:t>?
</a:t>
            </a:r>
            <a:endParaRPr lang="en-US" b="1" dirty="0">
              <a:latin typeface="DIN 2014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949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91392" y="1296141"/>
            <a:ext cx="4761489" cy="380710"/>
          </a:xfrm>
        </p:spPr>
        <p:txBody>
          <a:bodyPr/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/>
              </a:rPr>
              <a:t>Como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/>
              </a:rPr>
              <a:t>avaliar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/>
              </a:rPr>
              <a:t>?
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690381" y="2061444"/>
            <a:ext cx="4762500" cy="3784719"/>
          </a:xfrm>
        </p:spPr>
        <p:txBody>
          <a:bodyPr/>
          <a:lstStyle/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Os académicos trabalham com todo o tipo de informação. Uma grande parte é frequentemente escrita ou </a:t>
            </a:r>
            <a:r>
              <a:rPr lang="en-GB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criada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 por outros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. </a:t>
            </a:r>
          </a:p>
          <a:p>
            <a:pPr algn="just"/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Assim, a utilização de um </a:t>
            </a:r>
            <a:r>
              <a:rPr lang="pt-PT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método para avaliar a informação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 é crucial: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PROMPT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</a:rPr>
              <a:t>foi desenvolvido pela Universidade Aberta e fornece um conjunto de ferramentas para avaliar a informação.
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/>
                <a:hlinkClick r:id="rId2"/>
              </a:rPr>
              <a:t>Introduction - Evaluation using PROMPT (open.ac.uk)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771211" y="812334"/>
            <a:ext cx="6056027" cy="4339348"/>
          </a:xfrm>
        </p:spPr>
        <p:txBody>
          <a:bodyPr/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P R O M P T</a:t>
            </a:r>
          </a:p>
          <a:p>
            <a:pPr>
              <a:lnSpc>
                <a:spcPct val="150000"/>
              </a:lnSpc>
            </a:pPr>
            <a:r>
              <a:rPr lang="en-GB" sz="2000" dirty="0" err="1"/>
              <a:t>A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2000" dirty="0" err="1"/>
              <a:t>resentação</a:t>
            </a:r>
            <a:r>
              <a:rPr lang="en-GB" sz="2000" dirty="0"/>
              <a:t> - </a:t>
            </a:r>
            <a:r>
              <a:rPr lang="pt-PT" sz="2000" dirty="0"/>
              <a:t>Esta informação é apresentada de forma clara?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GB" sz="2000" dirty="0" err="1">
                <a:solidFill>
                  <a:schemeClr val="tx1"/>
                </a:solidFill>
              </a:rPr>
              <a:t>elevância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/>
              <a:t>- </a:t>
            </a:r>
            <a:r>
              <a:rPr lang="pt-PT" sz="2000" dirty="0"/>
              <a:t>Do que se trata?
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sz="2000" dirty="0" err="1"/>
              <a:t>bjetividade</a:t>
            </a:r>
            <a:r>
              <a:rPr lang="en-GB" sz="2000" dirty="0"/>
              <a:t> - </a:t>
            </a:r>
            <a:r>
              <a:rPr lang="pt-PT" sz="2000" dirty="0"/>
              <a:t>O(s) autor(es) pode(m) ter alguma agenda oculta?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2000" dirty="0" err="1"/>
              <a:t>étodo</a:t>
            </a:r>
            <a:r>
              <a:rPr lang="en-GB" sz="2000" dirty="0"/>
              <a:t> - </a:t>
            </a:r>
            <a:r>
              <a:rPr lang="pt-PT" sz="2000" dirty="0"/>
              <a:t>Como foram recolhidos os dados?
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2000" dirty="0"/>
              <a:t>rovenance (</a:t>
            </a:r>
            <a:r>
              <a:rPr lang="en-GB" sz="2000" dirty="0" err="1"/>
              <a:t>origem</a:t>
            </a:r>
            <a:r>
              <a:rPr lang="en-GB" sz="2000" dirty="0"/>
              <a:t>) - </a:t>
            </a:r>
            <a:r>
              <a:rPr lang="pt-PT" sz="2000" dirty="0"/>
              <a:t>Confia nesta fonte de informação?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 err="1"/>
              <a:t>A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GB" sz="2000" dirty="0" err="1"/>
              <a:t>ualidade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/>
              <a:t>-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atualizado</a:t>
            </a:r>
            <a:r>
              <a:rPr lang="en-US" sz="2000" dirty="0"/>
              <a:t>?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92BE8-2A3C-39B2-4BE1-26186D761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0" y="1753715"/>
            <a:ext cx="7070533" cy="471368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508723" y="1181163"/>
            <a:ext cx="4761489" cy="357985"/>
          </a:xfrm>
        </p:spPr>
        <p:txBody>
          <a:bodyPr/>
          <a:lstStyle/>
          <a:p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Usa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o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Método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PROPMT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079264" y="812782"/>
            <a:ext cx="4762500" cy="5676836"/>
          </a:xfrm>
        </p:spPr>
        <p:txBody>
          <a:bodyPr/>
          <a:lstStyle/>
          <a:p>
            <a:r>
              <a:rPr lang="pt-PT" sz="1800" b="1" dirty="0"/>
              <a:t>Na próxima etapa, vamos analisar um Estudo de Caso. </a:t>
            </a:r>
          </a:p>
          <a:p>
            <a:r>
              <a:rPr lang="pt-PT" sz="1800" b="1" dirty="0"/>
              <a:t>Usa o Método PROMPT </a:t>
            </a:r>
          </a:p>
          <a:p>
            <a:r>
              <a:rPr lang="en-GB" sz="1800" dirty="0" err="1"/>
              <a:t>A</a:t>
            </a:r>
            <a:r>
              <a:rPr lang="en-GB" sz="18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1800" dirty="0" err="1"/>
              <a:t>resentação</a:t>
            </a:r>
            <a:r>
              <a:rPr lang="en-GB" sz="1800" dirty="0"/>
              <a:t> - </a:t>
            </a:r>
            <a:r>
              <a:rPr lang="pt-PT" sz="1800" dirty="0"/>
              <a:t>Esta informação é apresentada de forma clara?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b="1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GB" sz="1800" dirty="0" err="1">
                <a:solidFill>
                  <a:schemeClr val="tx1"/>
                </a:solidFill>
              </a:rPr>
              <a:t>elevância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/>
              <a:t>- </a:t>
            </a:r>
            <a:r>
              <a:rPr lang="pt-PT" sz="1800" dirty="0"/>
              <a:t>Do que se trata?
</a:t>
            </a:r>
            <a:r>
              <a:rPr lang="en-GB" sz="1800" b="1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sz="1800" dirty="0" err="1"/>
              <a:t>bjetividade</a:t>
            </a:r>
            <a:r>
              <a:rPr lang="en-GB" sz="1800" dirty="0"/>
              <a:t> - </a:t>
            </a:r>
            <a:r>
              <a:rPr lang="pt-PT" sz="1800" dirty="0"/>
              <a:t>O(s) autor(es) pode(m) ter alguma agenda oculta?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b="1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800" dirty="0" err="1"/>
              <a:t>étodo</a:t>
            </a:r>
            <a:r>
              <a:rPr lang="en-GB" sz="1800" dirty="0"/>
              <a:t> - </a:t>
            </a:r>
            <a:r>
              <a:rPr lang="pt-PT" sz="1800" dirty="0"/>
              <a:t>Como foram recolhidos os dados?
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1800" dirty="0"/>
              <a:t>rovenance (</a:t>
            </a:r>
            <a:r>
              <a:rPr lang="en-GB" sz="1800" dirty="0" err="1"/>
              <a:t>origem</a:t>
            </a:r>
            <a:r>
              <a:rPr lang="en-GB" sz="1800" dirty="0"/>
              <a:t>) - </a:t>
            </a:r>
            <a:r>
              <a:rPr lang="pt-PT" sz="1800" dirty="0"/>
              <a:t>Confia nesta fonte de informação?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err="1"/>
              <a:t>A</a:t>
            </a:r>
            <a:r>
              <a:rPr lang="en-GB" sz="1800" b="1" dirty="0" err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GB" sz="1800" dirty="0" err="1"/>
              <a:t>ualidade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800" dirty="0"/>
              <a:t>- </a:t>
            </a:r>
            <a:r>
              <a:rPr lang="en-US" sz="1800" dirty="0" err="1"/>
              <a:t>Ainda</a:t>
            </a:r>
            <a:r>
              <a:rPr lang="en-US" sz="1800" dirty="0"/>
              <a:t> </a:t>
            </a:r>
            <a:r>
              <a:rPr lang="en-US" sz="1800" dirty="0" err="1"/>
              <a:t>está</a:t>
            </a:r>
            <a:r>
              <a:rPr lang="en-US" sz="1800" dirty="0"/>
              <a:t> </a:t>
            </a:r>
            <a:r>
              <a:rPr lang="en-US" sz="1800" dirty="0" err="1"/>
              <a:t>atualizado</a:t>
            </a:r>
            <a:r>
              <a:rPr lang="en-US" sz="1800" dirty="0"/>
              <a:t>?</a:t>
            </a:r>
            <a:endParaRPr lang="en-GB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A36EF-AAA9-55B8-0D6A-9EA2889CF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86927" y="1043156"/>
            <a:ext cx="4761489" cy="357985"/>
          </a:xfrm>
        </p:spPr>
        <p:txBody>
          <a:bodyPr/>
          <a:lstStyle/>
          <a:p>
            <a:r>
              <a:rPr lang="en-GB" b="1" dirty="0" err="1">
                <a:latin typeface="Arial Nova Light" panose="020B0304020202020204"/>
              </a:rPr>
              <a:t>Estudo</a:t>
            </a:r>
            <a:r>
              <a:rPr lang="en-GB" b="1" dirty="0">
                <a:latin typeface="Arial Nova Light" panose="020B0304020202020204"/>
              </a:rPr>
              <a:t> de </a:t>
            </a:r>
            <a:r>
              <a:rPr lang="en-GB" b="1" dirty="0" err="1">
                <a:latin typeface="Arial Nova Light" panose="020B0304020202020204"/>
              </a:rPr>
              <a:t>caso</a:t>
            </a:r>
            <a:r>
              <a:rPr lang="en-GB" b="1" dirty="0">
                <a:latin typeface="Arial Nova Light" panose="020B0304020202020204"/>
              </a:rPr>
              <a:t>
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05158" y="1441315"/>
            <a:ext cx="4925029" cy="5070878"/>
          </a:xfrm>
        </p:spPr>
        <p:txBody>
          <a:bodyPr/>
          <a:lstStyle/>
          <a:p>
            <a:r>
              <a:rPr lang="en-GB" b="1" dirty="0">
                <a:latin typeface="Arial Nova Light" panose="020B0304020202020204"/>
              </a:rPr>
              <a:t>Lê </a:t>
            </a:r>
            <a:r>
              <a:rPr lang="en-GB" dirty="0">
                <a:latin typeface="Arial Nova Light" panose="020B0304020202020204"/>
              </a:rPr>
              <a:t>o </a:t>
            </a:r>
            <a:r>
              <a:rPr lang="en-GB" dirty="0" err="1">
                <a:latin typeface="Arial Nova Light" panose="020B0304020202020204"/>
              </a:rPr>
              <a:t>seguinte</a:t>
            </a:r>
            <a:r>
              <a:rPr lang="en-GB" dirty="0">
                <a:latin typeface="Arial Nova Light" panose="020B0304020202020204"/>
              </a:rPr>
              <a:t> </a:t>
            </a:r>
            <a:r>
              <a:rPr lang="en-GB" dirty="0" err="1">
                <a:latin typeface="Arial Nova Light" panose="020B0304020202020204"/>
              </a:rPr>
              <a:t>texto</a:t>
            </a:r>
            <a:r>
              <a:rPr lang="en-GB" dirty="0">
                <a:latin typeface="Arial Nova Light" panose="020B0304020202020204"/>
              </a:rPr>
              <a:t> e </a:t>
            </a:r>
            <a:r>
              <a:rPr lang="en-GB" b="1" dirty="0" err="1">
                <a:latin typeface="Arial Nova Light" panose="020B0304020202020204"/>
              </a:rPr>
              <a:t>determina</a:t>
            </a:r>
            <a:r>
              <a:rPr lang="en-GB" dirty="0">
                <a:latin typeface="Arial Nova Light" panose="020B0304020202020204"/>
              </a:rPr>
              <a:t> </a:t>
            </a:r>
            <a:r>
              <a:rPr lang="pt-PT" dirty="0">
                <a:latin typeface="Arial Nova Light" panose="020B0304020202020204"/>
              </a:rPr>
              <a:t>se é confiável ou não.</a:t>
            </a:r>
            <a:endParaRPr lang="en-GB" dirty="0">
              <a:latin typeface="Arial Nova Light" panose="020B0304020202020204"/>
            </a:endParaRPr>
          </a:p>
          <a:p>
            <a:r>
              <a:rPr lang="en-GB" b="1" dirty="0" err="1">
                <a:latin typeface="Arial Nova Light" panose="020B0304020202020204"/>
              </a:rPr>
              <a:t>Usa</a:t>
            </a:r>
            <a:r>
              <a:rPr lang="en-GB" dirty="0">
                <a:latin typeface="Arial Nova Light" panose="020B0304020202020204"/>
              </a:rPr>
              <a:t> o </a:t>
            </a:r>
            <a:r>
              <a:rPr lang="en-GB" dirty="0" err="1">
                <a:latin typeface="Arial Nova Light" panose="020B0304020202020204"/>
              </a:rPr>
              <a:t>método</a:t>
            </a:r>
            <a:r>
              <a:rPr lang="en-GB" dirty="0">
                <a:latin typeface="Arial Nova Light" panose="020B0304020202020204"/>
              </a:rPr>
              <a:t> </a:t>
            </a:r>
            <a:r>
              <a:rPr lang="en-GB" dirty="0">
                <a:latin typeface="Arial Nova Light" panose="020B0304020202020204"/>
                <a:hlinkClick r:id="rId2"/>
              </a:rPr>
              <a:t>PROMPT</a:t>
            </a:r>
            <a:r>
              <a:rPr lang="en-GB" dirty="0">
                <a:latin typeface="Arial Nova Light" panose="020B0304020202020204"/>
              </a:rPr>
              <a:t> para </a:t>
            </a:r>
            <a:r>
              <a:rPr lang="en-GB" b="1" dirty="0" err="1">
                <a:latin typeface="Arial Nova Light" panose="020B0304020202020204"/>
              </a:rPr>
              <a:t>avaliar</a:t>
            </a:r>
            <a:r>
              <a:rPr lang="en-GB" b="1" dirty="0">
                <a:latin typeface="Arial Nova Light" panose="020B0304020202020204"/>
              </a:rPr>
              <a:t> o </a:t>
            </a:r>
            <a:r>
              <a:rPr lang="en-GB" b="1" dirty="0" err="1">
                <a:latin typeface="Arial Nova Light" panose="020B0304020202020204"/>
              </a:rPr>
              <a:t>texto</a:t>
            </a:r>
            <a:r>
              <a:rPr lang="en-GB" dirty="0">
                <a:latin typeface="Arial Nova Light" panose="020B0304020202020204"/>
              </a:rPr>
              <a:t>.</a:t>
            </a:r>
          </a:p>
          <a:p>
            <a:r>
              <a:rPr lang="en-GB" sz="1200" dirty="0">
                <a:latin typeface="Arial Nova Light" panose="020B0304020202020204"/>
              </a:rPr>
              <a:t>Fonte: </a:t>
            </a:r>
            <a:r>
              <a:rPr lang="de-AT" sz="1200" dirty="0">
                <a:latin typeface="Arial Nova Light" panose="020B0304020202020204"/>
                <a:hlinkClick r:id="rId3"/>
              </a:rPr>
              <a:t>14-10-strategies-of-manipulation.pdf (www.demenzemedicinagenerale.net)</a:t>
            </a:r>
            <a:endParaRPr lang="de-AT" sz="1200" dirty="0">
              <a:latin typeface="Arial Nova Light" panose="020B0304020202020204"/>
            </a:endParaRPr>
          </a:p>
          <a:p>
            <a:endParaRPr lang="en-GB" sz="1200" dirty="0">
              <a:latin typeface="Arial Nova Light" panose="020B0304020202020204"/>
            </a:endParaRPr>
          </a:p>
          <a:p>
            <a:r>
              <a:rPr lang="en-US" b="1" dirty="0">
                <a:latin typeface="Arial Nova Light" panose="020B0304020202020204"/>
              </a:rPr>
              <a:t>Noam Chomsky - "10 </a:t>
            </a:r>
            <a:r>
              <a:rPr lang="en-US" b="1" dirty="0" err="1">
                <a:latin typeface="Arial Nova Light" panose="020B0304020202020204"/>
              </a:rPr>
              <a:t>estratégias</a:t>
            </a:r>
            <a:r>
              <a:rPr lang="en-US" b="1" dirty="0">
                <a:latin typeface="Arial Nova Light" panose="020B0304020202020204"/>
              </a:rPr>
              <a:t> de </a:t>
            </a:r>
            <a:r>
              <a:rPr lang="en-US" b="1" dirty="0" err="1">
                <a:latin typeface="Arial Nova Light" panose="020B0304020202020204"/>
              </a:rPr>
              <a:t>manipulação</a:t>
            </a:r>
            <a:r>
              <a:rPr lang="en-US" b="1" dirty="0">
                <a:latin typeface="Arial Nova Light" panose="020B0304020202020204"/>
              </a:rPr>
              <a:t>" </a:t>
            </a:r>
            <a:r>
              <a:rPr lang="pt-PT" b="1" dirty="0">
                <a:latin typeface="Arial Nova Light" panose="020B0304020202020204"/>
              </a:rPr>
              <a:t>dos meios de comunicação social </a:t>
            </a:r>
            <a:endParaRPr lang="en-US" b="1" dirty="0">
              <a:latin typeface="Arial Nova Light" panose="020B0304020202020204"/>
            </a:endParaRPr>
          </a:p>
          <a:p>
            <a:pPr algn="just"/>
            <a:r>
              <a:rPr lang="pt-PT" dirty="0">
                <a:latin typeface="Arial Nova Light" panose="020B0304020202020204"/>
              </a:rPr>
              <a:t>Renomado crítico e linguista do MIT Noam Chomsky</a:t>
            </a:r>
            <a:r>
              <a:rPr lang="en-US" dirty="0">
                <a:latin typeface="Arial Nova Light" panose="020B0304020202020204"/>
              </a:rPr>
              <a:t>, </a:t>
            </a:r>
            <a:r>
              <a:rPr lang="pt-PT" dirty="0">
                <a:latin typeface="Arial Nova Light" panose="020B0304020202020204"/>
              </a:rPr>
              <a:t>uma das vozes clássicas da discórdia intelectual na última década</a:t>
            </a:r>
            <a:r>
              <a:rPr lang="en-US" dirty="0">
                <a:latin typeface="Arial Nova Light" panose="020B0304020202020204"/>
              </a:rPr>
              <a:t>, </a:t>
            </a:r>
            <a:r>
              <a:rPr lang="pt-PT" dirty="0">
                <a:latin typeface="Arial Nova Light" panose="020B0304020202020204"/>
              </a:rPr>
              <a:t>elaborou uma lista das dez estratégias mais comuns e eficazes a que recorrem as agendas "escondidas" para estabelecer uma manipulação da população através dos meios de comunicação social</a:t>
            </a:r>
            <a:r>
              <a:rPr lang="en-US" dirty="0">
                <a:latin typeface="Arial Nova Light" panose="020B0304020202020204"/>
              </a:rPr>
              <a:t>. </a:t>
            </a:r>
            <a:r>
              <a:rPr lang="pt-PT" dirty="0">
                <a:latin typeface="Arial Nova Light" panose="020B0304020202020204"/>
              </a:rPr>
              <a:t>Historicamente, os meios de comunicação social têm-se revelado altamente eficientes para moldar a opinião pública. Graças à parafernália mediática e à propaganda, foram criados ou destruídos movimentos sociais, guerras justificadas, 
</a:t>
            </a:r>
            <a:endParaRPr lang="en-US" dirty="0">
              <a:latin typeface="Arial Nova Light" panose="020B0304020202020204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663578" y="1222148"/>
            <a:ext cx="4762500" cy="5070877"/>
          </a:xfrm>
        </p:spPr>
        <p:txBody>
          <a:bodyPr/>
          <a:lstStyle/>
          <a:p>
            <a:pPr algn="just"/>
            <a:r>
              <a:rPr lang="pt-PT" dirty="0">
                <a:latin typeface="Arial Nova Light" panose="020B0304020202020204"/>
              </a:rPr>
              <a:t>crises financeiras estimuladas por algumas correntes ideológicas, sendo a media uma produtora da realidade dentro da psique coletiva</a:t>
            </a:r>
            <a:r>
              <a:rPr lang="en-US" dirty="0">
                <a:latin typeface="Arial Nova Light" panose="020B0304020202020204"/>
              </a:rPr>
              <a:t>…</a:t>
            </a:r>
          </a:p>
          <a:p>
            <a:pPr marL="342900" indent="-342900" algn="just">
              <a:buAutoNum type="arabicPeriod"/>
            </a:pPr>
            <a:r>
              <a:rPr lang="pt-PT" dirty="0">
                <a:latin typeface="Arial Nova Light" panose="020B0304020202020204"/>
              </a:rPr>
              <a:t>A estratégia da distração. O principal elemento do controlo social é a estratégia da distração, que consiste em desviar a atenção pública de questões e mudanças importantes determinadas pelas elites políticas e econômicas, pela técnica de inundar a população com distrações contínuas e informações insignificantes...
Criar problemas, em seguida, oferecer soluções. Este método também é chamado de "problema -reação- solução." Isso cria um problema, uma "situação" para causar alguma reação na audiência. Por exemplo: deixar que a população exalte e intensifique a violência urbana, ou organizar ataques sangrentos em detrimento da liberdade e depois oferecer uma solução para tal</a:t>
            </a:r>
            <a:r>
              <a:rPr lang="en-US" dirty="0">
                <a:latin typeface="Arial Nova Light" panose="020B0304020202020204"/>
              </a:rPr>
              <a:t>…</a:t>
            </a:r>
            <a:endParaRPr lang="en-GB" dirty="0">
              <a:latin typeface="Arial Nova Light" panose="020B03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F8482-A5FC-FB2F-A14C-AB0F6C169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90363" y="1811673"/>
            <a:ext cx="7059744" cy="4811086"/>
          </a:xfrm>
        </p:spPr>
        <p:txBody>
          <a:bodyPr/>
          <a:lstStyle/>
          <a:p>
            <a:r>
              <a:rPr lang="pt-PT" sz="1800" dirty="0">
                <a:latin typeface="Arial Nova Light" panose="020B0304020202020204"/>
              </a:rPr>
              <a:t>Responde às seguintes perguntas usando o método </a:t>
            </a:r>
            <a:r>
              <a:rPr lang="de-AT" sz="1800" b="1" dirty="0">
                <a:latin typeface="Arial Nova Light" panose="020B0304020202020204"/>
              </a:rPr>
              <a:t>PROMPT</a:t>
            </a:r>
            <a:r>
              <a:rPr lang="en-US" sz="1800" dirty="0">
                <a:latin typeface="Arial Nova Light" panose="020B0304020202020204"/>
              </a:rPr>
              <a:t>:</a:t>
            </a:r>
          </a:p>
          <a:p>
            <a:endParaRPr lang="en-US" sz="1800" dirty="0">
              <a:latin typeface="Arial Nova Light" panose="020B0304020202020204"/>
            </a:endParaRPr>
          </a:p>
          <a:p>
            <a:r>
              <a:rPr lang="en-US" sz="1800" b="1" dirty="0" err="1">
                <a:latin typeface="Arial Nova Light" panose="020B0304020202020204"/>
              </a:rPr>
              <a:t>Apresentação</a:t>
            </a:r>
            <a:r>
              <a:rPr lang="en-US" sz="1800" b="1" dirty="0">
                <a:latin typeface="Arial Nova Light" panose="020B0304020202020204"/>
              </a:rPr>
              <a:t>:</a:t>
            </a:r>
            <a:r>
              <a:rPr lang="en-US" sz="1800" dirty="0">
                <a:latin typeface="Arial Nova Light" panose="020B0304020202020204"/>
              </a:rPr>
              <a:t> </a:t>
            </a:r>
            <a:r>
              <a:rPr lang="pt-PT" sz="1800" dirty="0">
                <a:latin typeface="Arial Nova Light" panose="020B0304020202020204"/>
              </a:rPr>
              <a:t>As informações são apresentadas e comunicadas de forma clara? Considera a linguagem, o layout e a estrutura.
</a:t>
            </a:r>
            <a:endParaRPr lang="en-US" sz="1800" dirty="0">
              <a:latin typeface="Arial Nova Light" panose="020B0304020202020204"/>
            </a:endParaRPr>
          </a:p>
          <a:p>
            <a:pPr algn="just"/>
            <a:r>
              <a:rPr lang="en-US" sz="1800" b="1" dirty="0" err="1">
                <a:latin typeface="Arial Nova Light" panose="020B0304020202020204"/>
              </a:rPr>
              <a:t>Relevância</a:t>
            </a:r>
            <a:r>
              <a:rPr lang="en-US" sz="1800" b="1" dirty="0">
                <a:latin typeface="Arial Nova Light" panose="020B0304020202020204"/>
              </a:rPr>
              <a:t>:</a:t>
            </a:r>
            <a:r>
              <a:rPr lang="en-US" sz="1800" dirty="0">
                <a:latin typeface="Arial Nova Light" panose="020B0304020202020204"/>
              </a:rPr>
              <a:t> </a:t>
            </a:r>
            <a:r>
              <a:rPr lang="pt-PT" sz="1800" dirty="0">
                <a:latin typeface="Arial Nova Light" panose="020B0304020202020204"/>
              </a:rPr>
              <a:t>O artigo é relevante para o tema que estás a investigar? Olha para a introdução ou visão geral para descobrir do que se trata.</a:t>
            </a:r>
          </a:p>
          <a:p>
            <a:pPr algn="just"/>
            <a:endParaRPr lang="en-US" sz="1800" dirty="0">
              <a:latin typeface="Arial Nova Light" panose="020B0304020202020204"/>
            </a:endParaRPr>
          </a:p>
          <a:p>
            <a:r>
              <a:rPr lang="en-US" sz="1800" b="1" dirty="0" err="1">
                <a:latin typeface="Arial Nova Light" panose="020B0304020202020204"/>
              </a:rPr>
              <a:t>Objetividade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O artigo é tendencioso ou motivado por uma determinada agenda? A linguagem é emotiva? Existem interesses ocultos?</a:t>
            </a:r>
            <a:endParaRPr lang="en-US" sz="1800" dirty="0">
              <a:latin typeface="Arial Nova Light" panose="020B0304020202020204"/>
            </a:endParaRPr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575445" y="1376327"/>
            <a:ext cx="4761489" cy="357985"/>
          </a:xfrm>
        </p:spPr>
        <p:txBody>
          <a:bodyPr/>
          <a:lstStyle/>
          <a:p>
            <a:r>
              <a:rPr lang="en-GB" b="1" dirty="0" err="1">
                <a:latin typeface="Arial Nova Light" panose="020B0304020202020204"/>
              </a:rPr>
              <a:t>Estudo</a:t>
            </a:r>
            <a:r>
              <a:rPr lang="en-GB" b="1" dirty="0">
                <a:latin typeface="Arial Nova Light" panose="020B0304020202020204"/>
              </a:rPr>
              <a:t> de Caso
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17" y="2276785"/>
            <a:ext cx="3931920" cy="2748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C7AB4-F483-CC45-753C-733F9072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397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0301" y="1463204"/>
            <a:ext cx="10251397" cy="4585063"/>
          </a:xfrm>
        </p:spPr>
        <p:txBody>
          <a:bodyPr/>
          <a:lstStyle/>
          <a:p>
            <a:endParaRPr lang="en-US" sz="1800" b="1" dirty="0">
              <a:latin typeface="Arial Nova Light" panose="020B0304020202020204"/>
            </a:endParaRPr>
          </a:p>
          <a:p>
            <a:endParaRPr lang="en-US" sz="1800" b="1" dirty="0">
              <a:latin typeface="Arial Nova Light" panose="020B0304020202020204"/>
            </a:endParaRPr>
          </a:p>
          <a:p>
            <a:endParaRPr lang="en-US" sz="1800" b="1" dirty="0">
              <a:latin typeface="Arial Nova Light" panose="020B0304020202020204"/>
            </a:endParaRPr>
          </a:p>
          <a:p>
            <a:r>
              <a:rPr lang="en-US" sz="1800" b="1" dirty="0" err="1">
                <a:latin typeface="Arial Nova Light" panose="020B0304020202020204"/>
              </a:rPr>
              <a:t>Método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É claro de como os dados foram recolhidos? Os métodos foram apropriados e podes confiar nestes?</a:t>
            </a:r>
          </a:p>
          <a:p>
            <a:endParaRPr lang="en-US" sz="1800" b="1" dirty="0">
              <a:latin typeface="Arial Nova Light" panose="020B0304020202020204"/>
            </a:endParaRPr>
          </a:p>
          <a:p>
            <a:pPr lvl="0"/>
            <a:r>
              <a:rPr lang="en-US" sz="1800" b="1" dirty="0" err="1">
                <a:latin typeface="Arial Nova Light" panose="020B0304020202020204"/>
              </a:rPr>
              <a:t>Origem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 Nova Light" panose="020B0304020202020204"/>
              </a:rPr>
              <a:t>É claro de onde vem a informação? Consegues identificar um autor ou organização? Existem referências que levem a uma leitura mais aprofundada? Avalia o grau de confiabilidade das fontes.
</a:t>
            </a:r>
            <a:endParaRPr lang="en-US" sz="1800" dirty="0">
              <a:latin typeface="Arial Nova Light" panose="020B0304020202020204"/>
            </a:endParaRPr>
          </a:p>
          <a:p>
            <a:r>
              <a:rPr lang="en-US" sz="1800" b="1" dirty="0" err="1">
                <a:latin typeface="Arial Nova Light" panose="020B0304020202020204"/>
              </a:rPr>
              <a:t>Atualidade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Quão atualizado é o material? Está claro quando foi escrito? A data de redação atende aos teus requisitos ou seria obsoleta?</a:t>
            </a:r>
            <a:endParaRPr lang="en-US" dirty="0">
              <a:latin typeface="Arial Nova Light" panose="020B0304020202020204"/>
            </a:endParaRPr>
          </a:p>
          <a:p>
            <a:pPr algn="r"/>
            <a:r>
              <a:rPr lang="de-AT" dirty="0">
                <a:latin typeface="Arial Nova Light" panose="020B0304020202020204"/>
              </a:rPr>
              <a:t>(The Open University, 2014)</a:t>
            </a:r>
            <a:endParaRPr lang="en-US" dirty="0">
              <a:latin typeface="Arial Nova Light" panose="020B0304020202020204"/>
            </a:endParaRPr>
          </a:p>
          <a:p>
            <a:endParaRPr lang="en-US" dirty="0">
              <a:latin typeface="Arial Nova Light" panose="020B0304020202020204"/>
            </a:endParaRPr>
          </a:p>
          <a:p>
            <a:endParaRPr lang="en-GB" dirty="0">
              <a:latin typeface="Arial Nova Light" panose="020B0304020202020204"/>
            </a:endParaRP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B3151757-4760-70BE-7536-7F8E05C104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0301" y="1341750"/>
            <a:ext cx="8005029" cy="357985"/>
          </a:xfrm>
        </p:spPr>
        <p:txBody>
          <a:bodyPr/>
          <a:lstStyle/>
          <a:p>
            <a:r>
              <a:rPr lang="en-GB" b="1" dirty="0" err="1">
                <a:latin typeface="Arial Nova Light" panose="020B0304020202020204"/>
              </a:rPr>
              <a:t>Estudo</a:t>
            </a:r>
            <a:r>
              <a:rPr lang="en-GB" b="1" dirty="0">
                <a:latin typeface="Arial Nova Light" panose="020B0304020202020204"/>
              </a:rPr>
              <a:t> de Caso
</a:t>
            </a:r>
            <a:r>
              <a:rPr lang="pt-PT" sz="2000" dirty="0">
                <a:latin typeface="Arial Nova Light" panose="020B0304020202020204"/>
              </a:rPr>
              <a:t>Responde às seguintes perguntas usando o método </a:t>
            </a:r>
            <a:r>
              <a:rPr lang="de-AT" sz="2000" b="1" dirty="0">
                <a:latin typeface="Arial Nova Light" panose="020B0304020202020204"/>
              </a:rPr>
              <a:t>PROMPT</a:t>
            </a:r>
            <a:r>
              <a:rPr lang="en-US" sz="2000" dirty="0">
                <a:latin typeface="Arial Nova Light" panose="020B0304020202020204"/>
              </a:rPr>
              <a:t>:</a:t>
            </a:r>
          </a:p>
          <a:p>
            <a:endParaRPr lang="en-GB" b="1" dirty="0">
              <a:latin typeface="Arial Nova Light" panose="020B03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83AC-625B-9934-C3B6-092EEAC5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97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34256" y="2179258"/>
            <a:ext cx="10723487" cy="34267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PT" sz="1800" dirty="0" err="1">
                <a:latin typeface="Arial Nova Light" panose="020B0304020202020204"/>
              </a:rPr>
              <a:t>Alexander</a:t>
            </a:r>
            <a:r>
              <a:rPr lang="pt-PT" sz="1800" dirty="0">
                <a:latin typeface="Arial Nova Light" panose="020B0304020202020204"/>
              </a:rPr>
              <a:t> </a:t>
            </a:r>
            <a:r>
              <a:rPr lang="pt-PT" sz="1800" dirty="0" err="1">
                <a:latin typeface="Arial Nova Light" panose="020B0304020202020204"/>
              </a:rPr>
              <a:t>Fedorova</a:t>
            </a:r>
            <a:r>
              <a:rPr lang="pt-PT" sz="1800" dirty="0">
                <a:latin typeface="Arial Nova Light" panose="020B0304020202020204"/>
              </a:rPr>
              <a:t> e Anastasia </a:t>
            </a:r>
            <a:r>
              <a:rPr lang="pt-PT" sz="1800" dirty="0" err="1">
                <a:latin typeface="Arial Nova Light" panose="020B0304020202020204"/>
              </a:rPr>
              <a:t>Levitskaya</a:t>
            </a:r>
            <a:r>
              <a:rPr lang="pt-PT" sz="1800" dirty="0">
                <a:latin typeface="Arial Nova Light" panose="020B0304020202020204"/>
              </a:rPr>
              <a:t> publicaram a seguinte pesquisa sobre o texto que analisámos:
</a:t>
            </a:r>
            <a:r>
              <a:rPr lang="en-US" sz="1800" b="1" dirty="0" err="1">
                <a:latin typeface="Arial Nova Light" panose="020B0304020202020204"/>
              </a:rPr>
              <a:t>Apresentação</a:t>
            </a:r>
            <a:r>
              <a:rPr lang="en-US" sz="1800" b="1" dirty="0">
                <a:latin typeface="Arial Nova Light" panose="020B0304020202020204"/>
              </a:rPr>
              <a:t>:</a:t>
            </a:r>
            <a:r>
              <a:rPr lang="en-US" sz="1800" dirty="0">
                <a:latin typeface="Arial Nova Light" panose="020B0304020202020204"/>
              </a:rPr>
              <a:t> </a:t>
            </a:r>
            <a:r>
              <a:rPr lang="pt-PT" sz="1800" dirty="0">
                <a:latin typeface="Arial Nova Light" panose="020B0304020202020204"/>
              </a:rPr>
              <a:t>o texto parece correto, mas há alguns problemas com a clarificação do ponto de vista... O texto apenas dá respostas vagas e não descreve um problema, oferece clichês gerais.
</a:t>
            </a:r>
            <a:r>
              <a:rPr lang="en-US" sz="1800" b="1" dirty="0" err="1">
                <a:latin typeface="Arial Nova Light" panose="020B0304020202020204"/>
              </a:rPr>
              <a:t>Pertinência</a:t>
            </a:r>
            <a:r>
              <a:rPr lang="en-US" sz="1800" b="1" dirty="0">
                <a:latin typeface="Arial Nova Light" panose="020B0304020202020204"/>
              </a:rPr>
              <a:t>:</a:t>
            </a:r>
            <a:r>
              <a:rPr lang="en-US" sz="1800" dirty="0">
                <a:latin typeface="Arial Nova Light" panose="020B0304020202020204"/>
              </a:rPr>
              <a:t> </a:t>
            </a:r>
            <a:r>
              <a:rPr lang="pt-PT" sz="1800" dirty="0">
                <a:latin typeface="Arial Nova Light" panose="020B0304020202020204"/>
              </a:rPr>
              <a:t>o artigo do </a:t>
            </a:r>
            <a:r>
              <a:rPr lang="pt-PT" sz="1800" dirty="0" err="1">
                <a:latin typeface="Arial Nova Light" panose="020B0304020202020204"/>
              </a:rPr>
              <a:t>pseudo-Chomsky</a:t>
            </a:r>
            <a:r>
              <a:rPr lang="pt-PT" sz="1800" dirty="0">
                <a:latin typeface="Arial Nova Light" panose="020B0304020202020204"/>
              </a:rPr>
              <a:t> não contém referências específicas a quaisquer trabalhos científicos, nem uma revisão dos mesmos.</a:t>
            </a:r>
            <a:endParaRPr lang="en-US" sz="1800" dirty="0">
              <a:latin typeface="Arial Nova Light" panose="020B0304020202020204"/>
            </a:endParaRPr>
          </a:p>
          <a:p>
            <a:r>
              <a:rPr lang="en-US" sz="1800" b="1" dirty="0" err="1">
                <a:latin typeface="Arial Nova Light" panose="020B0304020202020204"/>
              </a:rPr>
              <a:t>Objetividade</a:t>
            </a:r>
            <a:r>
              <a:rPr lang="en-US" sz="1800" b="1" dirty="0">
                <a:latin typeface="Arial Nova Light" panose="020B0304020202020204"/>
              </a:rPr>
              <a:t>: </a:t>
            </a:r>
            <a:r>
              <a:rPr lang="pt-PT" sz="1800" dirty="0">
                <a:latin typeface="Arial Nova Light" panose="020B0304020202020204"/>
              </a:rPr>
              <a:t>emocional, metáforas, exageros e euforias. Não utiliza uma linguagem académica clara. </a:t>
            </a:r>
            <a:endParaRPr lang="en-US" sz="1800" dirty="0">
              <a:latin typeface="Arial Nova Light" panose="020B0304020202020204"/>
            </a:endParaRPr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660506" y="1511273"/>
            <a:ext cx="8375515" cy="357985"/>
          </a:xfrm>
        </p:spPr>
        <p:txBody>
          <a:bodyPr/>
          <a:lstStyle/>
          <a:p>
            <a:r>
              <a:rPr lang="pt-PT" b="1" dirty="0">
                <a:latin typeface="Arial Nova Light" panose="020B0304020202020204"/>
              </a:rPr>
              <a:t>Estudo de caso (Artigo </a:t>
            </a:r>
            <a:r>
              <a:rPr lang="pt-PT" b="1" dirty="0" err="1">
                <a:latin typeface="Arial Nova Light" panose="020B0304020202020204"/>
              </a:rPr>
              <a:t>Pseudo-Chomsky</a:t>
            </a:r>
            <a:r>
              <a:rPr lang="pt-PT" b="1" dirty="0">
                <a:latin typeface="Arial Nova Light" panose="020B0304020202020204"/>
              </a:rPr>
              <a:t>)
</a:t>
            </a:r>
            <a:endParaRPr lang="en-GB" b="1" dirty="0">
              <a:latin typeface="Arial Nova Light" panose="020B03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0B04D-A015-CCB1-2240-F7C000A2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97"/>
            <a:ext cx="2614558" cy="1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28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Enterprise PP-template 2</Template>
  <TotalTime>37</TotalTime>
  <Words>1435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Nova Light</vt:lpstr>
      <vt:lpstr>Calibri</vt:lpstr>
      <vt:lpstr>DIN 2014</vt:lpstr>
      <vt:lpstr>Open Sans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Enterprise</dc:title>
  <dc:creator>APR_Joana</dc:creator>
  <cp:lastModifiedBy>Rightchallenge Associação</cp:lastModifiedBy>
  <cp:revision>367</cp:revision>
  <cp:lastPrinted>2019-09-20T11:27:25Z</cp:lastPrinted>
  <dcterms:created xsi:type="dcterms:W3CDTF">2019-04-05T09:40:46Z</dcterms:created>
  <dcterms:modified xsi:type="dcterms:W3CDTF">2023-06-05T14:55:22Z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