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0018713" cy="68897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XZZJ8++aGLF+3GTxETrguPW2y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08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Pie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7C-4B33-8C2B-5FE5F5823DAB}"/>
              </c:ext>
            </c:extLst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7C-4B33-8C2B-5FE5F5823DAB}"/>
              </c:ext>
            </c:extLst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D7C-4B33-8C2B-5FE5F5823DAB}"/>
              </c:ext>
            </c:extLst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D7C-4B33-8C2B-5FE5F5823DA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E6-48F2-B869-1EEBE67DC13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4341442" cy="345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74952" y="1"/>
            <a:ext cx="4341442" cy="345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44067"/>
            <a:ext cx="4341442" cy="34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74952" y="6544067"/>
            <a:ext cx="4341442" cy="34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3" name="Google Shape;20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8" name="Google Shape;21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3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2" name="Google Shape;23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a96518da12_0_4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5100" cy="27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g1a96518da1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00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8" name="Google Shape;16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1001872" y="3315691"/>
            <a:ext cx="8014970" cy="271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48300" rIns="96600" bIns="483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3" name="Google Shape;18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2263" cy="2324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5"/>
          <p:cNvSpPr/>
          <p:nvPr/>
        </p:nvSpPr>
        <p:spPr>
          <a:xfrm>
            <a:off x="606615" y="4626343"/>
            <a:ext cx="750250" cy="46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579" y="20807"/>
            <a:ext cx="12116841" cy="681638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5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-Picture">
  <p:cSld name="Slide-Pictur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6"/>
          <p:cNvSpPr txBox="1">
            <a:spLocks noGrp="1"/>
          </p:cNvSpPr>
          <p:nvPr>
            <p:ph type="body" idx="1"/>
          </p:nvPr>
        </p:nvSpPr>
        <p:spPr>
          <a:xfrm>
            <a:off x="575445" y="2146381"/>
            <a:ext cx="48260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6"/>
          <p:cNvSpPr>
            <a:spLocks noGrp="1"/>
          </p:cNvSpPr>
          <p:nvPr>
            <p:ph type="pic" idx="2"/>
          </p:nvPr>
        </p:nvSpPr>
        <p:spPr>
          <a:xfrm>
            <a:off x="6102350" y="2146381"/>
            <a:ext cx="5246688" cy="3213100"/>
          </a:xfrm>
          <a:prstGeom prst="rect">
            <a:avLst/>
          </a:prstGeom>
          <a:noFill/>
          <a:ln>
            <a:noFill/>
          </a:ln>
        </p:spPr>
      </p:sp>
      <p:sp>
        <p:nvSpPr>
          <p:cNvPr id="17" name="Google Shape;17;p26"/>
          <p:cNvSpPr txBox="1">
            <a:spLocks noGrp="1"/>
          </p:cNvSpPr>
          <p:nvPr>
            <p:ph type="body" idx="3"/>
          </p:nvPr>
        </p:nvSpPr>
        <p:spPr>
          <a:xfrm>
            <a:off x="575445" y="1498519"/>
            <a:ext cx="4761489" cy="35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6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Title">
  <p:cSld name="Chapter 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579" y="20807"/>
            <a:ext cx="12116841" cy="6816386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7"/>
          <p:cNvSpPr txBox="1">
            <a:spLocks noGrp="1"/>
          </p:cNvSpPr>
          <p:nvPr>
            <p:ph type="body" idx="1"/>
          </p:nvPr>
        </p:nvSpPr>
        <p:spPr>
          <a:xfrm>
            <a:off x="7882698" y="2419776"/>
            <a:ext cx="4151647" cy="39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0592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8805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7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hapter Title">
  <p:cSld name="2_Chapter 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579" y="20807"/>
            <a:ext cx="12116841" cy="6816386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7882698" y="2419776"/>
            <a:ext cx="4151647" cy="39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0592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88059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-text">
  <p:cSld name="Slide-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9"/>
          <p:cNvSpPr txBox="1">
            <a:spLocks noGrp="1"/>
          </p:cNvSpPr>
          <p:nvPr>
            <p:ph type="body" idx="1"/>
          </p:nvPr>
        </p:nvSpPr>
        <p:spPr>
          <a:xfrm>
            <a:off x="575445" y="1498519"/>
            <a:ext cx="4761489" cy="35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29"/>
          <p:cNvSpPr txBox="1">
            <a:spLocks noGrp="1"/>
          </p:cNvSpPr>
          <p:nvPr>
            <p:ph type="body" idx="2"/>
          </p:nvPr>
        </p:nvSpPr>
        <p:spPr>
          <a:xfrm>
            <a:off x="574434" y="2061445"/>
            <a:ext cx="4762500" cy="2940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body" idx="3"/>
          </p:nvPr>
        </p:nvSpPr>
        <p:spPr>
          <a:xfrm>
            <a:off x="5956257" y="2061445"/>
            <a:ext cx="4762500" cy="2940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29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Pie">
  <p:cSld name="Slide Pie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body" idx="1"/>
          </p:nvPr>
        </p:nvSpPr>
        <p:spPr>
          <a:xfrm>
            <a:off x="639686" y="1498519"/>
            <a:ext cx="4761489" cy="35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graphicFrame>
        <p:nvGraphicFramePr>
          <p:cNvPr id="34" name="Google Shape;34;p30"/>
          <p:cNvGraphicFramePr/>
          <p:nvPr/>
        </p:nvGraphicFramePr>
        <p:xfrm>
          <a:off x="5967501" y="1666698"/>
          <a:ext cx="5593927" cy="3479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5" name="Google Shape;35;p30"/>
          <p:cNvSpPr txBox="1">
            <a:spLocks noGrp="1"/>
          </p:cNvSpPr>
          <p:nvPr>
            <p:ph type="body" idx="2"/>
          </p:nvPr>
        </p:nvSpPr>
        <p:spPr>
          <a:xfrm>
            <a:off x="574434" y="2061445"/>
            <a:ext cx="4762500" cy="2940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30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-Half">
  <p:cSld name="Slide-Half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1"/>
          <p:cNvSpPr/>
          <p:nvPr/>
        </p:nvSpPr>
        <p:spPr>
          <a:xfrm>
            <a:off x="4593265" y="3036"/>
            <a:ext cx="7598735" cy="5855503"/>
          </a:xfrm>
          <a:prstGeom prst="rect">
            <a:avLst/>
          </a:prstGeom>
          <a:solidFill>
            <a:srgbClr val="D8D8D8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1"/>
          <p:cNvSpPr txBox="1">
            <a:spLocks noGrp="1"/>
          </p:cNvSpPr>
          <p:nvPr>
            <p:ph type="body" idx="1"/>
          </p:nvPr>
        </p:nvSpPr>
        <p:spPr>
          <a:xfrm>
            <a:off x="5483936" y="1724664"/>
            <a:ext cx="4761489" cy="35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body" idx="2"/>
          </p:nvPr>
        </p:nvSpPr>
        <p:spPr>
          <a:xfrm>
            <a:off x="5482925" y="2459619"/>
            <a:ext cx="4762500" cy="2415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31"/>
          <p:cNvSpPr>
            <a:spLocks noGrp="1"/>
          </p:cNvSpPr>
          <p:nvPr>
            <p:ph type="pic" idx="3"/>
          </p:nvPr>
        </p:nvSpPr>
        <p:spPr>
          <a:xfrm>
            <a:off x="0" y="1228175"/>
            <a:ext cx="4592638" cy="46297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31"/>
          <p:cNvSpPr/>
          <p:nvPr/>
        </p:nvSpPr>
        <p:spPr>
          <a:xfrm>
            <a:off x="4934" y="-13360"/>
            <a:ext cx="12187066" cy="12415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1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-Media">
  <p:cSld name="Slide-Media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2"/>
          <p:cNvSpPr>
            <a:spLocks noGrp="1"/>
          </p:cNvSpPr>
          <p:nvPr>
            <p:ph type="media" idx="2"/>
          </p:nvPr>
        </p:nvSpPr>
        <p:spPr>
          <a:xfrm>
            <a:off x="6301872" y="2163383"/>
            <a:ext cx="5064125" cy="329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body" idx="1"/>
          </p:nvPr>
        </p:nvSpPr>
        <p:spPr>
          <a:xfrm>
            <a:off x="575445" y="2173786"/>
            <a:ext cx="48260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body" idx="3"/>
          </p:nvPr>
        </p:nvSpPr>
        <p:spPr>
          <a:xfrm>
            <a:off x="575445" y="1498519"/>
            <a:ext cx="4761489" cy="35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32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ver">
  <p:cSld name="2_Cov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3"/>
          <p:cNvSpPr/>
          <p:nvPr/>
        </p:nvSpPr>
        <p:spPr>
          <a:xfrm>
            <a:off x="606615" y="4626343"/>
            <a:ext cx="750250" cy="46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" name="Google Shape;51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579" y="20807"/>
            <a:ext cx="12116841" cy="6816386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33"/>
          <p:cNvSpPr/>
          <p:nvPr/>
        </p:nvSpPr>
        <p:spPr>
          <a:xfrm>
            <a:off x="8544265" y="138499"/>
            <a:ext cx="361015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Project Number: 2021-2-PT02-KA220-YOU-000049028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www.coe.int/en/web/commissioner/-/boosting-child-and-youth-participation-from-voice-to-choice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youth.gov/youth-topics/civic-engagement-and-volunteering" TargetMode="External"/><Relationship Id="rId17" Type="http://schemas.openxmlformats.org/officeDocument/2006/relationships/hyperlink" Target="https://civicengagement.illinoisstate.edu/faculty-staff/engagement-types/" TargetMode="External"/><Relationship Id="rId2" Type="http://schemas.openxmlformats.org/officeDocument/2006/relationships/notesSlide" Target="../notesSlides/notesSlide11.xml"/><Relationship Id="rId16" Type="http://schemas.openxmlformats.org/officeDocument/2006/relationships/hyperlink" Target="https://www.oecd-ilibrary.org/sites/9789264283923-10-en/index.html?itemId=/content/component/9789264283923-10-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hyperlink" Target="https://www.artofmanliness.com/character/advice/citizens-bill-responsibilities/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hyperlink" Target="https://eyp.org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www.coe.int/en/web/digital-citizenship-education/rights-and-responsibilities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www.artofmanliness.com/character/advice/citizens-bill-responsibilities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 txBox="1"/>
          <p:nvPr/>
        </p:nvSpPr>
        <p:spPr>
          <a:xfrm>
            <a:off x="5852298" y="2835857"/>
            <a:ext cx="6104400" cy="142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Módulo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2: </a:t>
            </a:r>
            <a:r>
              <a:rPr lang="en-US" sz="3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Direitos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Deveres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32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Cidadãos</a:t>
            </a:r>
            <a:br>
              <a:rPr lang="en-U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8623606" y="4419357"/>
            <a:ext cx="750250" cy="46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E879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"/>
          <p:cNvSpPr txBox="1"/>
          <p:nvPr/>
        </p:nvSpPr>
        <p:spPr>
          <a:xfrm>
            <a:off x="5946527" y="4677011"/>
            <a:ext cx="6104408" cy="97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Lição 1: Introdução ao Tópico</a:t>
            </a:r>
            <a:br>
              <a:rPr lang="en-US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1"/>
          <p:cNvSpPr txBox="1">
            <a:spLocks noGrp="1"/>
          </p:cNvSpPr>
          <p:nvPr>
            <p:ph type="body" idx="1"/>
          </p:nvPr>
        </p:nvSpPr>
        <p:spPr>
          <a:xfrm>
            <a:off x="6956466" y="3062189"/>
            <a:ext cx="4151647" cy="39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Bibliografia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1"/>
          <p:cNvSpPr/>
          <p:nvPr/>
        </p:nvSpPr>
        <p:spPr>
          <a:xfrm>
            <a:off x="8657164" y="4088821"/>
            <a:ext cx="750250" cy="46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E879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7" name="Google Shape;207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2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2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2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2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22"/>
          <p:cNvSpPr txBox="1"/>
          <p:nvPr/>
        </p:nvSpPr>
        <p:spPr>
          <a:xfrm>
            <a:off x="1007706" y="759346"/>
            <a:ext cx="11051637" cy="539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Beauvais, C., McKay, L., &amp; Seddon, A. (2001). A Literature Review on Youth and Citizenship. CPRN Discussion Paper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Civic Engagement | Youth.gov. (n.d.). Retrieved October 18, 2022, from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https://youth.gov/youth-topics/civic-engagement-and-volunteering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Council of Europe. (2021, October 7). Boosting child and youth participation - from voice to choice. Commissioner for Human Rights. Retrieved October 20, 2022, from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https://www.coe.int/en/web/commissioner/-/boosting-child-and-youth-participation-from-voice-to-choice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European Youth Parliament (EYP) -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https://eyp.org/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McKay, B. A. K. (2021, September 26). A Citizen’s Bill of Responsibilities. The Art of Manliness. Retrieved October 19, 2022, from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https://www.artofmanliness.com/character/advice/citizens-bill-responsibilities/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OECD Development Policy Tools, Evidence-based Policy Making for Youth Well-being. OECD iLibrary. Retrieved October 18, 2022, from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https://www.oecd-ilibrary.org/sites/9789264283923-10-en/index.html?itemId=/content/component/9789264283923-10-en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Types of Civic Engagement | Center for Civic Engagement - Illinois State. (2022, July 20). Retrieved October 20, 2022, from </a:t>
            </a:r>
            <a:r>
              <a:rPr lang="en-US" sz="1300" b="0" i="0" u="none" strike="noStrike" cap="none">
                <a:solidFill>
                  <a:srgbClr val="595959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https://civicengagement.illinoisstate.edu/faculty-staff/engagement-types/</a:t>
            </a: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Schlozman, K.L., Burns, N. and Verba, S. 1994 ‘Gender and the Pathways to Participation: The Role of Resources’, The Journal of Politics 56(4): 963–90. </a:t>
            </a:r>
            <a:endParaRPr sz="13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Schlozman, K.L., Burns, N. and Verba, S. 1999 ‘What Happened at Work Today? A Multistage Model of Gender, Employment, and Political Participation’, The Journal of Politics 61: 29–53. </a:t>
            </a:r>
            <a:endParaRPr sz="13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UNICEF (2001): The participation rights of adolescents: a strategic approach. UNICEF Working Paper Series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University of North Alabama. (n.d.). A Focus on Civic Engagement, Advocacy, and Justice. Retrieved October 20, 2022, from https://www.una.edu/blog/socialinclusion/civic-engagement.html </a:t>
            </a:r>
            <a:endParaRPr sz="13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United Nations. (1948). Universal Declaration of Human Rights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Youth participation activities. (n.d.). Erasmus+. Retrieved October 20, 2022, from https://erasmus-plus.ec.europa.eu/programme-guide/part-b/key-action-1/youth-participation</a:t>
            </a:r>
            <a:endParaRPr sz="13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3"/>
          <p:cNvSpPr txBox="1">
            <a:spLocks noGrp="1"/>
          </p:cNvSpPr>
          <p:nvPr>
            <p:ph type="body" idx="1"/>
          </p:nvPr>
        </p:nvSpPr>
        <p:spPr>
          <a:xfrm>
            <a:off x="6845951" y="3532275"/>
            <a:ext cx="4151700" cy="16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Obrigado!</a:t>
            </a:r>
            <a:br>
              <a:rPr lang="en-US" sz="3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Website: www.youlead-project.eu </a:t>
            </a:r>
            <a:endParaRPr sz="3400"/>
          </a:p>
        </p:txBody>
      </p:sp>
      <p:sp>
        <p:nvSpPr>
          <p:cNvPr id="235" name="Google Shape;235;p23"/>
          <p:cNvSpPr/>
          <p:nvPr/>
        </p:nvSpPr>
        <p:spPr>
          <a:xfrm>
            <a:off x="8679796" y="4162754"/>
            <a:ext cx="750250" cy="461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E879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3"/>
          <p:cNvSpPr txBox="1"/>
          <p:nvPr/>
        </p:nvSpPr>
        <p:spPr>
          <a:xfrm>
            <a:off x="8500621" y="5201775"/>
            <a:ext cx="3691379" cy="66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www.cardet.org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Katerina.panagi@cardet.org</a:t>
            </a:r>
            <a:endParaRPr sz="1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7" name="Google Shape;237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2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2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2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2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>
            <a:spLocks noGrp="1"/>
          </p:cNvSpPr>
          <p:nvPr>
            <p:ph type="body" idx="1"/>
          </p:nvPr>
        </p:nvSpPr>
        <p:spPr>
          <a:xfrm>
            <a:off x="738725" y="1881400"/>
            <a:ext cx="6350700" cy="40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No final deste módulo, serás capaz de:</a:t>
            </a:r>
            <a:br>
              <a:rPr lang="en-US"/>
            </a:br>
            <a:r>
              <a:rPr lang="en-US"/>
              <a:t>- Explicar o que é a cidadania ativa e como se articula com os direitos e deveres dos jovens.</a:t>
            </a:r>
            <a:br>
              <a:rPr lang="en-US"/>
            </a:br>
            <a:r>
              <a:rPr lang="en-US"/>
              <a:t>- Identificar os desafios que jovens enfrentam na cidadania ativa e exemplos de participação ativa.</a:t>
            </a:r>
            <a:br>
              <a:rPr lang="en-US"/>
            </a:br>
            <a:r>
              <a:rPr lang="en-US"/>
              <a:t>- Demonstrar cidadania responsável e ativa através de pequenos atos de mudança comportamental e de atitudes.</a:t>
            </a:r>
            <a:endParaRPr/>
          </a:p>
        </p:txBody>
      </p:sp>
      <p:pic>
        <p:nvPicPr>
          <p:cNvPr id="74" name="Google Shape;7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"/>
          <p:cNvSpPr txBox="1"/>
          <p:nvPr/>
        </p:nvSpPr>
        <p:spPr>
          <a:xfrm>
            <a:off x="988174" y="1290175"/>
            <a:ext cx="4863985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 de Aprendizagem</a:t>
            </a:r>
            <a:br>
              <a:rPr lang="en-US" sz="2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2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524899" y="907443"/>
            <a:ext cx="4048801" cy="40488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"/>
          <p:cNvSpPr txBox="1"/>
          <p:nvPr/>
        </p:nvSpPr>
        <p:spPr>
          <a:xfrm>
            <a:off x="7524899" y="5126585"/>
            <a:ext cx="4048801" cy="95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Conselho da Europa. (s.d.). Direitos e Responsabilidades. Educação para a Cidadania Digital (DCE). </a:t>
            </a:r>
            <a:r>
              <a:rPr lang="en-US" sz="1000" b="0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https://www.coe.int/en/web/digital-citizenship-education/rights-and-responsibilities</a:t>
            </a: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b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a96518da12_0_4"/>
          <p:cNvSpPr txBox="1">
            <a:spLocks noGrp="1"/>
          </p:cNvSpPr>
          <p:nvPr>
            <p:ph type="body" idx="1"/>
          </p:nvPr>
        </p:nvSpPr>
        <p:spPr>
          <a:xfrm>
            <a:off x="575445" y="2457533"/>
            <a:ext cx="48261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</a:pPr>
            <a:endParaRPr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</a:pPr>
            <a:endParaRPr/>
          </a:p>
        </p:txBody>
      </p:sp>
      <p:pic>
        <p:nvPicPr>
          <p:cNvPr id="91" name="Google Shape;91;g1a96518da12_0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9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a96518da12_0_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a96518da12_0_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a96518da12_0_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g1a96518da12_0_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1a96518da12_0_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4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1a96518da12_0_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g1a96518da12_0_4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g1a96518da12_0_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1a96518da12_0_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509547" y="855930"/>
            <a:ext cx="9080698" cy="5107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"/>
          <p:cNvSpPr txBox="1"/>
          <p:nvPr/>
        </p:nvSpPr>
        <p:spPr>
          <a:xfrm>
            <a:off x="5995093" y="732792"/>
            <a:ext cx="57150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COMO DEFINIRIAS OS CONCEITOS DE DIREITOS E DEVERES DOS CIDADÃOS?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3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5995093" y="1661938"/>
            <a:ext cx="5715000" cy="339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3"/>
          <p:cNvSpPr txBox="1"/>
          <p:nvPr/>
        </p:nvSpPr>
        <p:spPr>
          <a:xfrm>
            <a:off x="6011334" y="5296693"/>
            <a:ext cx="568251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McKay, B. A. K. (2021, September 26). A Citizen’s Bill of Responsibilities. The Art of Manliness. Retrieved October 19, 2022, from </a:t>
            </a:r>
            <a:r>
              <a:rPr lang="en-US" sz="10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https://www.artofmanliness.com/character/advice/citizens-bill-responsibilities/</a:t>
            </a:r>
            <a:r>
              <a:rPr lang="en-US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2304993" y="4557868"/>
            <a:ext cx="3545302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Vida Equilibrada</a:t>
            </a:r>
            <a:br>
              <a:rPr lang="en-US" sz="36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564075" y="3202087"/>
            <a:ext cx="22601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Deveres</a:t>
            </a:r>
            <a:endParaRPr sz="36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354443" y="1747612"/>
            <a:ext cx="22601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Direitos</a:t>
            </a:r>
            <a:r>
              <a:rPr lang="en-US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4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4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4"/>
          <p:cNvSpPr txBox="1"/>
          <p:nvPr/>
        </p:nvSpPr>
        <p:spPr>
          <a:xfrm>
            <a:off x="2534277" y="777342"/>
            <a:ext cx="8008051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Definições de Direitos e Deveres dos cidadãos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4"/>
          <p:cNvSpPr txBox="1"/>
          <p:nvPr/>
        </p:nvSpPr>
        <p:spPr>
          <a:xfrm>
            <a:off x="2050302" y="1385259"/>
            <a:ext cx="8976000" cy="4647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Significado de Direitos: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'direitos' de um cidadão referem-se às reivindicações e privilégios reconhecidos e aplicados pelo Estado. Os cidadãos devem gozar destes direitos para viverem uma vida útil, ativa e equilibrada em sociedade. A Declaração Universal dos Direitos Humanos (1948) refere que «os direitos iguais e inalienáveis de todos os membros da família humana são o fundamento da liberdade, da justiça e da paz no mundo (Nações Unidas. (1948). Declaração Universal dos Direitos Humanos). </a:t>
            </a:r>
            <a:b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São exemplos destes direitos:</a:t>
            </a:r>
            <a:b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Direito à educação,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Direito à vida,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Direito à opinião e à liberdade de expressão,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Direito à habitação, etc. </a:t>
            </a:r>
            <a:b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5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5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 txBox="1"/>
          <p:nvPr/>
        </p:nvSpPr>
        <p:spPr>
          <a:xfrm>
            <a:off x="2747834" y="1058997"/>
            <a:ext cx="703997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Definições de Direitos e Deveres dos cidadãos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5"/>
          <p:cNvSpPr txBox="1"/>
          <p:nvPr/>
        </p:nvSpPr>
        <p:spPr>
          <a:xfrm>
            <a:off x="1713813" y="1810226"/>
            <a:ext cx="9108000" cy="3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Significado de Deveres: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deveres de um cidadão significam as responsabilidades que se espera que uma pessoa assuma no seu estado em troca dos direitos de que desfruta. O dever e o direito são como as duas faces de uma moeda; Uma não existe sem a outra. O dever dos cidadãos é essencial porque fornece ao governo o apoio necessário para promover a paz, a estabilidade e o progresso.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Exemplos desses deveres são: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Votar em eleições,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Respeitar feriados, 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Pagar impostos, taxas, etc.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6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6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6"/>
          <p:cNvSpPr txBox="1"/>
          <p:nvPr/>
        </p:nvSpPr>
        <p:spPr>
          <a:xfrm>
            <a:off x="2170000" y="713416"/>
            <a:ext cx="89646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Atividade de Aprendizagem 1: As três dimensões da Cidadania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6" descr="https://lh3.googleusercontent.com/k6ebd4U40DoSnzU300DzSApqS7ZDG0kPaMBgN4WY_ysymq2F4t5Af3LFAMrbfWXNAcdg56c-_7Qqtd7XUaUI_lnLSPK85L9PXGl35cnG_7-DAwLZg5W-wCS4MhB3HM_Xj6biFxZtaX9p8fs73u3J5EqKLK1uPTS0H6OBGBCGYofyjssJ6kjAwA5GoAJTeJw5M2s6kw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503350" y="2077891"/>
            <a:ext cx="5688651" cy="247505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6"/>
          <p:cNvSpPr txBox="1"/>
          <p:nvPr/>
        </p:nvSpPr>
        <p:spPr>
          <a:xfrm>
            <a:off x="491217" y="1128894"/>
            <a:ext cx="6161100" cy="4939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cidadania é composta por três dimensões analíticas: </a:t>
            </a:r>
            <a:br>
              <a:rPr lang="en-US" sz="1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direitos e deveres, </a:t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acesso a esses direitos e deveres, </a:t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sentimentos de pertença (isto é, identidade). </a:t>
            </a:r>
            <a:b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Todas as três dimensões devem estar presentes para que alguém seja um cidadão, embora nem todos tenham os mesmos direitos, responsabilidades, acesso ou sentimentos de pertença (Beauvais, C., McKay, L., &amp; Seddon, A. (2001). A Literature Review on Youth and Citizenship. CPRN Discussion Paper, p. 16). 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 um cidadão de pleno direito significa ter a capacidade de exercer as três dimensões da cidadania. É mais do que ter direitos teóricos à cidadania, significa procurar ativamente envolver-se de modo a realizar os seus direitos, exercer os seus deveres, ter acesso às instituições políticas, ser capacitado e partilhar um sentimento de pertença à comunidade nacional e local. Ser cidadão de pleno direito significa ter os recursos e a oportunidade para participar nas diferentes áreas da vida. (Beauvais, C., McKay, L., &amp; Seddon, A. (2001). A Literature Review on Youth and Citizenship. CPRN Discussion Paper, p. 16). 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7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7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7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7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7"/>
          <p:cNvSpPr txBox="1"/>
          <p:nvPr/>
        </p:nvSpPr>
        <p:spPr>
          <a:xfrm>
            <a:off x="870635" y="1859312"/>
            <a:ext cx="10450729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Depois de explorar as três dimensões da cidadania ativa juvenil, dá-nos as tuas ideias sobre cada uma delas e as suas implicações para uma participação significativa.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 primeiro lugar, seleciona um tópico em que gostarias de intervir socialmente (por exemplo, cidadania ativa, direitos e deveres, sentimento de pertença – e identidade, etc.)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Explica como te sentirias se tivesses sido incentivado a participar socialmente através dos diferentes elementos de participação.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Agora coloca notas adesivas ao lado da dimensão na qual gostarias de explorar mais.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7"/>
          <p:cNvSpPr txBox="1"/>
          <p:nvPr/>
        </p:nvSpPr>
        <p:spPr>
          <a:xfrm>
            <a:off x="2170000" y="854267"/>
            <a:ext cx="896463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Atividade de Aprendizagem 1: As três dimensões da Cidadania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Google Shape;18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2265"/>
            <a:ext cx="2614558" cy="1139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97" y="6147337"/>
            <a:ext cx="2466975" cy="516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486400" y="6148607"/>
            <a:ext cx="5337175" cy="67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5743" y="6118762"/>
            <a:ext cx="863600" cy="370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976543" y="6156862"/>
            <a:ext cx="1131570" cy="299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643043" y="6147337"/>
            <a:ext cx="1243965" cy="32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8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919018" y="6156862"/>
            <a:ext cx="741680" cy="305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757218" y="6118762"/>
            <a:ext cx="836295" cy="33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8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5337868" y="6080662"/>
            <a:ext cx="1314450" cy="44005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8"/>
          <p:cNvSpPr txBox="1"/>
          <p:nvPr/>
        </p:nvSpPr>
        <p:spPr>
          <a:xfrm>
            <a:off x="2546256" y="952872"/>
            <a:ext cx="77478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Avaliação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8"/>
          <p:cNvSpPr txBox="1"/>
          <p:nvPr/>
        </p:nvSpPr>
        <p:spPr>
          <a:xfrm>
            <a:off x="2160460" y="1480928"/>
            <a:ext cx="3629025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Vê este vídeo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6" name="Google Shape;196;p8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363894" y="1944533"/>
            <a:ext cx="7222159" cy="40624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923340" y="1912482"/>
            <a:ext cx="618988" cy="889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249264" y="216182"/>
            <a:ext cx="1168257" cy="1679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609020" y="1172009"/>
            <a:ext cx="827031" cy="1189015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8"/>
          <p:cNvSpPr txBox="1"/>
          <p:nvPr/>
        </p:nvSpPr>
        <p:spPr>
          <a:xfrm>
            <a:off x="8208022" y="2747574"/>
            <a:ext cx="36291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Reflete sobre as tuas ideias relativamente ao v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deo.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1227</Words>
  <Application>Microsoft Office PowerPoint</Application>
  <PresentationFormat>Widescreen</PresentationFormat>
  <Paragraphs>51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APR_Joana</dc:creator>
  <cp:lastModifiedBy>Giannis Sifakis</cp:lastModifiedBy>
  <cp:revision>1</cp:revision>
  <dcterms:created xsi:type="dcterms:W3CDTF">2019-04-05T09:40:46Z</dcterms:created>
  <dcterms:modified xsi:type="dcterms:W3CDTF">2023-09-27T13:36:45Z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954308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