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10018713" cy="68897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jYWdB0a6PdQ6hvVl4hbTogOHSs2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08" y="9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Pie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Pie</c:v>
                </c:pt>
              </c:strCache>
            </c:strRef>
          </c:tx>
          <c:dPt>
            <c:idx val="0"/>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1-BD7C-4B33-8C2B-5FE5F5823DAB}"/>
              </c:ext>
            </c:extLst>
          </c:dPt>
          <c:dPt>
            <c:idx val="1"/>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3-BD7C-4B33-8C2B-5FE5F5823DAB}"/>
              </c:ext>
            </c:extLst>
          </c:dPt>
          <c:dPt>
            <c:idx val="2"/>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5-BD7C-4B33-8C2B-5FE5F5823DAB}"/>
              </c:ext>
            </c:extLst>
          </c:dPt>
          <c:dPt>
            <c:idx val="3"/>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7-BD7C-4B33-8C2B-5FE5F5823DA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F4E6-48F2-B869-1EEBE67DC13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4341442" cy="345684"/>
          </a:xfrm>
          <a:prstGeom prst="rect">
            <a:avLst/>
          </a:prstGeom>
          <a:noFill/>
          <a:ln>
            <a:noFill/>
          </a:ln>
        </p:spPr>
        <p:txBody>
          <a:bodyPr spcFirstLastPara="1" wrap="square" lIns="96600" tIns="48300" rIns="96600"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74952" y="1"/>
            <a:ext cx="4341442" cy="345684"/>
          </a:xfrm>
          <a:prstGeom prst="rect">
            <a:avLst/>
          </a:prstGeom>
          <a:noFill/>
          <a:ln>
            <a:noFill/>
          </a:ln>
        </p:spPr>
        <p:txBody>
          <a:bodyPr spcFirstLastPara="1" wrap="square" lIns="96600" tIns="48300" rIns="96600"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001872" y="3315691"/>
            <a:ext cx="8014970" cy="2712840"/>
          </a:xfrm>
          <a:prstGeom prst="rect">
            <a:avLst/>
          </a:prstGeom>
          <a:noFill/>
          <a:ln>
            <a:noFill/>
          </a:ln>
        </p:spPr>
        <p:txBody>
          <a:bodyPr spcFirstLastPara="1" wrap="square" lIns="96600" tIns="48300" rIns="96600"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44067"/>
            <a:ext cx="4341442" cy="345683"/>
          </a:xfrm>
          <a:prstGeom prst="rect">
            <a:avLst/>
          </a:prstGeom>
          <a:noFill/>
          <a:ln>
            <a:noFill/>
          </a:ln>
        </p:spPr>
        <p:txBody>
          <a:bodyPr spcFirstLastPara="1" wrap="square" lIns="96600" tIns="48300" rIns="96600"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74952" y="6544067"/>
            <a:ext cx="4341442" cy="345683"/>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9:notes"/>
          <p:cNvSpPr txBox="1">
            <a:spLocks noGrp="1"/>
          </p:cNvSpPr>
          <p:nvPr>
            <p:ph type="body" idx="1"/>
          </p:nvPr>
        </p:nvSpPr>
        <p:spPr>
          <a:xfrm>
            <a:off x="1001872" y="3315691"/>
            <a:ext cx="8014970" cy="271284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51" name="Google Shape;51;p9: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3:notes"/>
          <p:cNvSpPr txBox="1">
            <a:spLocks noGrp="1"/>
          </p:cNvSpPr>
          <p:nvPr>
            <p:ph type="body" idx="1"/>
          </p:nvPr>
        </p:nvSpPr>
        <p:spPr>
          <a:xfrm>
            <a:off x="1001872" y="3315691"/>
            <a:ext cx="8014970" cy="271284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23: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0:notes"/>
          <p:cNvSpPr txBox="1">
            <a:spLocks noGrp="1"/>
          </p:cNvSpPr>
          <p:nvPr>
            <p:ph type="body" idx="1"/>
          </p:nvPr>
        </p:nvSpPr>
        <p:spPr>
          <a:xfrm>
            <a:off x="1001872" y="3315691"/>
            <a:ext cx="8014970" cy="271284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66" name="Google Shape;66;p10: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0fdcbd60d4_0_0:notes"/>
          <p:cNvSpPr txBox="1">
            <a:spLocks noGrp="1"/>
          </p:cNvSpPr>
          <p:nvPr>
            <p:ph type="body" idx="1"/>
          </p:nvPr>
        </p:nvSpPr>
        <p:spPr>
          <a:xfrm>
            <a:off x="1001872" y="3315691"/>
            <a:ext cx="8015100" cy="27129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83" name="Google Shape;83;g20fdcbd60d4_0_0: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1:notes"/>
          <p:cNvSpPr txBox="1">
            <a:spLocks noGrp="1"/>
          </p:cNvSpPr>
          <p:nvPr>
            <p:ph type="body" idx="1"/>
          </p:nvPr>
        </p:nvSpPr>
        <p:spPr>
          <a:xfrm>
            <a:off x="1001872" y="3315691"/>
            <a:ext cx="8014970" cy="271284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99" name="Google Shape;99;p11: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2:notes"/>
          <p:cNvSpPr txBox="1">
            <a:spLocks noGrp="1"/>
          </p:cNvSpPr>
          <p:nvPr>
            <p:ph type="body" idx="1"/>
          </p:nvPr>
        </p:nvSpPr>
        <p:spPr>
          <a:xfrm>
            <a:off x="1001872" y="3315691"/>
            <a:ext cx="8014970" cy="271284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12: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3:notes"/>
          <p:cNvSpPr txBox="1">
            <a:spLocks noGrp="1"/>
          </p:cNvSpPr>
          <p:nvPr>
            <p:ph type="body" idx="1"/>
          </p:nvPr>
        </p:nvSpPr>
        <p:spPr>
          <a:xfrm>
            <a:off x="1001872" y="3315691"/>
            <a:ext cx="8014970" cy="271284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13: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txBox="1">
            <a:spLocks noGrp="1"/>
          </p:cNvSpPr>
          <p:nvPr>
            <p:ph type="body" idx="1"/>
          </p:nvPr>
        </p:nvSpPr>
        <p:spPr>
          <a:xfrm>
            <a:off x="1001872" y="3315691"/>
            <a:ext cx="8014970" cy="271284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14: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1:notes"/>
          <p:cNvSpPr txBox="1">
            <a:spLocks noGrp="1"/>
          </p:cNvSpPr>
          <p:nvPr>
            <p:ph type="body" idx="1"/>
          </p:nvPr>
        </p:nvSpPr>
        <p:spPr>
          <a:xfrm>
            <a:off x="1001872" y="3315691"/>
            <a:ext cx="8014970" cy="271284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21: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2:notes"/>
          <p:cNvSpPr txBox="1">
            <a:spLocks noGrp="1"/>
          </p:cNvSpPr>
          <p:nvPr>
            <p:ph type="body" idx="1"/>
          </p:nvPr>
        </p:nvSpPr>
        <p:spPr>
          <a:xfrm>
            <a:off x="1001872" y="3315691"/>
            <a:ext cx="8014970" cy="271284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22: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hapter Title">
  <p:cSld name="Chapter Title">
    <p:spTree>
      <p:nvGrpSpPr>
        <p:cNvPr id="1" name="Shape 10"/>
        <p:cNvGrpSpPr/>
        <p:nvPr/>
      </p:nvGrpSpPr>
      <p:grpSpPr>
        <a:xfrm>
          <a:off x="0" y="0"/>
          <a:ext cx="0" cy="0"/>
          <a:chOff x="0" y="0"/>
          <a:chExt cx="0" cy="0"/>
        </a:xfrm>
      </p:grpSpPr>
      <p:pic>
        <p:nvPicPr>
          <p:cNvPr id="11" name="Google Shape;11;p27"/>
          <p:cNvPicPr preferRelativeResize="0"/>
          <p:nvPr/>
        </p:nvPicPr>
        <p:blipFill rotWithShape="1">
          <a:blip r:embed="rId2">
            <a:alphaModFix/>
          </a:blip>
          <a:srcRect/>
          <a:stretch/>
        </p:blipFill>
        <p:spPr>
          <a:xfrm>
            <a:off x="37579" y="20807"/>
            <a:ext cx="12116841" cy="6816386"/>
          </a:xfrm>
          <a:prstGeom prst="rect">
            <a:avLst/>
          </a:prstGeom>
          <a:noFill/>
          <a:ln>
            <a:noFill/>
          </a:ln>
        </p:spPr>
      </p:pic>
      <p:sp>
        <p:nvSpPr>
          <p:cNvPr id="12" name="Google Shape;12;p27"/>
          <p:cNvSpPr txBox="1">
            <a:spLocks noGrp="1"/>
          </p:cNvSpPr>
          <p:nvPr>
            <p:ph type="body" idx="1"/>
          </p:nvPr>
        </p:nvSpPr>
        <p:spPr>
          <a:xfrm>
            <a:off x="7882698" y="2419776"/>
            <a:ext cx="4151647" cy="39556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rgbClr val="880592"/>
              </a:buClr>
              <a:buSzPts val="3200"/>
              <a:buFont typeface="Arial"/>
              <a:buNone/>
              <a:defRPr sz="3200" b="1" i="0" u="none" strike="noStrike" cap="none">
                <a:solidFill>
                  <a:srgbClr val="880592"/>
                </a:solidFill>
                <a:latin typeface="Calibri"/>
                <a:ea typeface="Calibri"/>
                <a:cs typeface="Calibri"/>
                <a:sym typeface="Calibri"/>
              </a:defRPr>
            </a:lvl1pPr>
            <a:lvl2pPr marL="914400" marR="0" lvl="1"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Picture">
  <p:cSld name="Slide-Picture">
    <p:spTree>
      <p:nvGrpSpPr>
        <p:cNvPr id="1" name="Shape 14"/>
        <p:cNvGrpSpPr/>
        <p:nvPr/>
      </p:nvGrpSpPr>
      <p:grpSpPr>
        <a:xfrm>
          <a:off x="0" y="0"/>
          <a:ext cx="0" cy="0"/>
          <a:chOff x="0" y="0"/>
          <a:chExt cx="0" cy="0"/>
        </a:xfrm>
      </p:grpSpPr>
      <p:sp>
        <p:nvSpPr>
          <p:cNvPr id="15" name="Google Shape;15;p26"/>
          <p:cNvSpPr txBox="1">
            <a:spLocks noGrp="1"/>
          </p:cNvSpPr>
          <p:nvPr>
            <p:ph type="body" idx="1"/>
          </p:nvPr>
        </p:nvSpPr>
        <p:spPr>
          <a:xfrm>
            <a:off x="575445" y="2146381"/>
            <a:ext cx="4826000" cy="33528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L="1371600" marR="0" lvl="2"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3pPr>
            <a:lvl4pPr marL="1828800" marR="0" lvl="3"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4pPr>
            <a:lvl5pPr marL="2286000" marR="0" lvl="4"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6"/>
          <p:cNvSpPr>
            <a:spLocks noGrp="1"/>
          </p:cNvSpPr>
          <p:nvPr>
            <p:ph type="pic" idx="2"/>
          </p:nvPr>
        </p:nvSpPr>
        <p:spPr>
          <a:xfrm>
            <a:off x="6102350" y="2146381"/>
            <a:ext cx="5246688" cy="3213100"/>
          </a:xfrm>
          <a:prstGeom prst="rect">
            <a:avLst/>
          </a:prstGeom>
          <a:noFill/>
          <a:ln>
            <a:noFill/>
          </a:ln>
        </p:spPr>
      </p:sp>
      <p:sp>
        <p:nvSpPr>
          <p:cNvPr id="17" name="Google Shape;17;p26"/>
          <p:cNvSpPr txBox="1">
            <a:spLocks noGrp="1"/>
          </p:cNvSpPr>
          <p:nvPr>
            <p:ph type="body" idx="3"/>
          </p:nvPr>
        </p:nvSpPr>
        <p:spPr>
          <a:xfrm>
            <a:off x="575445" y="1498519"/>
            <a:ext cx="4761489" cy="3579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26"/>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hapter Title">
  <p:cSld name="2_Chapter Title">
    <p:spTree>
      <p:nvGrpSpPr>
        <p:cNvPr id="1" name="Shape 19"/>
        <p:cNvGrpSpPr/>
        <p:nvPr/>
      </p:nvGrpSpPr>
      <p:grpSpPr>
        <a:xfrm>
          <a:off x="0" y="0"/>
          <a:ext cx="0" cy="0"/>
          <a:chOff x="0" y="0"/>
          <a:chExt cx="0" cy="0"/>
        </a:xfrm>
      </p:grpSpPr>
      <p:pic>
        <p:nvPicPr>
          <p:cNvPr id="20" name="Google Shape;20;p28"/>
          <p:cNvPicPr preferRelativeResize="0"/>
          <p:nvPr/>
        </p:nvPicPr>
        <p:blipFill rotWithShape="1">
          <a:blip r:embed="rId2">
            <a:alphaModFix/>
          </a:blip>
          <a:srcRect/>
          <a:stretch/>
        </p:blipFill>
        <p:spPr>
          <a:xfrm>
            <a:off x="37579" y="20807"/>
            <a:ext cx="12116841" cy="6816386"/>
          </a:xfrm>
          <a:prstGeom prst="rect">
            <a:avLst/>
          </a:prstGeom>
          <a:noFill/>
          <a:ln>
            <a:noFill/>
          </a:ln>
        </p:spPr>
      </p:pic>
      <p:sp>
        <p:nvSpPr>
          <p:cNvPr id="21" name="Google Shape;21;p28"/>
          <p:cNvSpPr txBox="1">
            <a:spLocks noGrp="1"/>
          </p:cNvSpPr>
          <p:nvPr>
            <p:ph type="body" idx="1"/>
          </p:nvPr>
        </p:nvSpPr>
        <p:spPr>
          <a:xfrm>
            <a:off x="7882698" y="2419776"/>
            <a:ext cx="4151647" cy="39556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rgbClr val="880592"/>
              </a:buClr>
              <a:buSzPts val="3200"/>
              <a:buFont typeface="Arial"/>
              <a:buNone/>
              <a:defRPr sz="3200" b="1" i="0" u="none" strike="noStrike" cap="none">
                <a:solidFill>
                  <a:srgbClr val="880592"/>
                </a:solidFill>
                <a:latin typeface="Calibri"/>
                <a:ea typeface="Calibri"/>
                <a:cs typeface="Calibri"/>
                <a:sym typeface="Calibri"/>
              </a:defRPr>
            </a:lvl1pPr>
            <a:lvl2pPr marL="914400" marR="0" lvl="1"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28"/>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text">
  <p:cSld name="Slide-text">
    <p:spTree>
      <p:nvGrpSpPr>
        <p:cNvPr id="1" name="Shape 23"/>
        <p:cNvGrpSpPr/>
        <p:nvPr/>
      </p:nvGrpSpPr>
      <p:grpSpPr>
        <a:xfrm>
          <a:off x="0" y="0"/>
          <a:ext cx="0" cy="0"/>
          <a:chOff x="0" y="0"/>
          <a:chExt cx="0" cy="0"/>
        </a:xfrm>
      </p:grpSpPr>
      <p:sp>
        <p:nvSpPr>
          <p:cNvPr id="24" name="Google Shape;24;p29"/>
          <p:cNvSpPr txBox="1">
            <a:spLocks noGrp="1"/>
          </p:cNvSpPr>
          <p:nvPr>
            <p:ph type="body" idx="1"/>
          </p:nvPr>
        </p:nvSpPr>
        <p:spPr>
          <a:xfrm>
            <a:off x="575445" y="1498519"/>
            <a:ext cx="4761489" cy="3579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9"/>
          <p:cNvSpPr txBox="1">
            <a:spLocks noGrp="1"/>
          </p:cNvSpPr>
          <p:nvPr>
            <p:ph type="body" idx="2"/>
          </p:nvPr>
        </p:nvSpPr>
        <p:spPr>
          <a:xfrm>
            <a:off x="574434" y="2061445"/>
            <a:ext cx="4762500" cy="29400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3F3F3F"/>
              </a:buClr>
              <a:buSzPts val="1600"/>
              <a:buFont typeface="Arial"/>
              <a:buNone/>
              <a:defRPr sz="1600" b="0" i="0" u="none" strike="noStrike" cap="none">
                <a:solidFill>
                  <a:srgbClr val="3F3F3F"/>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9"/>
          <p:cNvSpPr txBox="1">
            <a:spLocks noGrp="1"/>
          </p:cNvSpPr>
          <p:nvPr>
            <p:ph type="body" idx="3"/>
          </p:nvPr>
        </p:nvSpPr>
        <p:spPr>
          <a:xfrm>
            <a:off x="5956257" y="2061445"/>
            <a:ext cx="4762500" cy="29400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3F3F3F"/>
              </a:buClr>
              <a:buSzPts val="1600"/>
              <a:buFont typeface="Arial"/>
              <a:buNone/>
              <a:defRPr sz="1600" b="0" i="0" u="none" strike="noStrike" cap="none">
                <a:solidFill>
                  <a:srgbClr val="3F3F3F"/>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29"/>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Pie">
  <p:cSld name="Slide Pie">
    <p:bg>
      <p:bgPr>
        <a:solidFill>
          <a:schemeClr val="lt1"/>
        </a:solidFill>
        <a:effectLst/>
      </p:bgPr>
    </p:bg>
    <p:spTree>
      <p:nvGrpSpPr>
        <p:cNvPr id="1" name="Shape 28"/>
        <p:cNvGrpSpPr/>
        <p:nvPr/>
      </p:nvGrpSpPr>
      <p:grpSpPr>
        <a:xfrm>
          <a:off x="0" y="0"/>
          <a:ext cx="0" cy="0"/>
          <a:chOff x="0" y="0"/>
          <a:chExt cx="0" cy="0"/>
        </a:xfrm>
      </p:grpSpPr>
      <p:sp>
        <p:nvSpPr>
          <p:cNvPr id="29" name="Google Shape;29;p30"/>
          <p:cNvSpPr txBox="1">
            <a:spLocks noGrp="1"/>
          </p:cNvSpPr>
          <p:nvPr>
            <p:ph type="body" idx="1"/>
          </p:nvPr>
        </p:nvSpPr>
        <p:spPr>
          <a:xfrm>
            <a:off x="639686" y="1498519"/>
            <a:ext cx="4761489" cy="3579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aphicFrame>
        <p:nvGraphicFramePr>
          <p:cNvPr id="30" name="Google Shape;30;p30"/>
          <p:cNvGraphicFramePr/>
          <p:nvPr/>
        </p:nvGraphicFramePr>
        <p:xfrm>
          <a:off x="5967501" y="1666698"/>
          <a:ext cx="5593927" cy="3479344"/>
        </p:xfrm>
        <a:graphic>
          <a:graphicData uri="http://schemas.openxmlformats.org/drawingml/2006/chart">
            <c:chart xmlns:c="http://schemas.openxmlformats.org/drawingml/2006/chart" xmlns:r="http://schemas.openxmlformats.org/officeDocument/2006/relationships" r:id="rId2"/>
          </a:graphicData>
        </a:graphic>
      </p:graphicFrame>
      <p:sp>
        <p:nvSpPr>
          <p:cNvPr id="31" name="Google Shape;31;p30"/>
          <p:cNvSpPr txBox="1">
            <a:spLocks noGrp="1"/>
          </p:cNvSpPr>
          <p:nvPr>
            <p:ph type="body" idx="2"/>
          </p:nvPr>
        </p:nvSpPr>
        <p:spPr>
          <a:xfrm>
            <a:off x="574434" y="2061445"/>
            <a:ext cx="4762500" cy="29400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3F3F3F"/>
              </a:buClr>
              <a:buSzPts val="1600"/>
              <a:buFont typeface="Arial"/>
              <a:buNone/>
              <a:defRPr sz="1600" b="0" i="0" u="none" strike="noStrike" cap="none">
                <a:solidFill>
                  <a:srgbClr val="3F3F3F"/>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Half">
  <p:cSld name="Slide-Half">
    <p:spTree>
      <p:nvGrpSpPr>
        <p:cNvPr id="1" name="Shape 33"/>
        <p:cNvGrpSpPr/>
        <p:nvPr/>
      </p:nvGrpSpPr>
      <p:grpSpPr>
        <a:xfrm>
          <a:off x="0" y="0"/>
          <a:ext cx="0" cy="0"/>
          <a:chOff x="0" y="0"/>
          <a:chExt cx="0" cy="0"/>
        </a:xfrm>
      </p:grpSpPr>
      <p:sp>
        <p:nvSpPr>
          <p:cNvPr id="34" name="Google Shape;34;p31"/>
          <p:cNvSpPr/>
          <p:nvPr/>
        </p:nvSpPr>
        <p:spPr>
          <a:xfrm>
            <a:off x="4593265" y="3036"/>
            <a:ext cx="7598735" cy="5855503"/>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31"/>
          <p:cNvSpPr txBox="1">
            <a:spLocks noGrp="1"/>
          </p:cNvSpPr>
          <p:nvPr>
            <p:ph type="body" idx="1"/>
          </p:nvPr>
        </p:nvSpPr>
        <p:spPr>
          <a:xfrm>
            <a:off x="5483936" y="1724664"/>
            <a:ext cx="4761489" cy="3579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1"/>
          <p:cNvSpPr txBox="1">
            <a:spLocks noGrp="1"/>
          </p:cNvSpPr>
          <p:nvPr>
            <p:ph type="body" idx="2"/>
          </p:nvPr>
        </p:nvSpPr>
        <p:spPr>
          <a:xfrm>
            <a:off x="5482925" y="2459619"/>
            <a:ext cx="4762500" cy="24152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3F3F3F"/>
              </a:buClr>
              <a:buSzPts val="1600"/>
              <a:buFont typeface="Arial"/>
              <a:buNone/>
              <a:defRPr sz="1600" b="0" i="0" u="none" strike="noStrike" cap="none">
                <a:solidFill>
                  <a:srgbClr val="3F3F3F"/>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1"/>
          <p:cNvSpPr>
            <a:spLocks noGrp="1"/>
          </p:cNvSpPr>
          <p:nvPr>
            <p:ph type="pic" idx="3"/>
          </p:nvPr>
        </p:nvSpPr>
        <p:spPr>
          <a:xfrm>
            <a:off x="0" y="1228175"/>
            <a:ext cx="4592638" cy="4629700"/>
          </a:xfrm>
          <a:prstGeom prst="rect">
            <a:avLst/>
          </a:prstGeom>
          <a:noFill/>
          <a:ln>
            <a:noFill/>
          </a:ln>
        </p:spPr>
      </p:sp>
      <p:sp>
        <p:nvSpPr>
          <p:cNvPr id="38" name="Google Shape;38;p31"/>
          <p:cNvSpPr/>
          <p:nvPr/>
        </p:nvSpPr>
        <p:spPr>
          <a:xfrm>
            <a:off x="4934" y="-13360"/>
            <a:ext cx="12187066" cy="12415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31"/>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Media">
  <p:cSld name="Slide-Media">
    <p:spTree>
      <p:nvGrpSpPr>
        <p:cNvPr id="1" name="Shape 40"/>
        <p:cNvGrpSpPr/>
        <p:nvPr/>
      </p:nvGrpSpPr>
      <p:grpSpPr>
        <a:xfrm>
          <a:off x="0" y="0"/>
          <a:ext cx="0" cy="0"/>
          <a:chOff x="0" y="0"/>
          <a:chExt cx="0" cy="0"/>
        </a:xfrm>
      </p:grpSpPr>
      <p:sp>
        <p:nvSpPr>
          <p:cNvPr id="41" name="Google Shape;41;p32"/>
          <p:cNvSpPr>
            <a:spLocks noGrp="1"/>
          </p:cNvSpPr>
          <p:nvPr>
            <p:ph type="media" idx="2"/>
          </p:nvPr>
        </p:nvSpPr>
        <p:spPr>
          <a:xfrm>
            <a:off x="6301872" y="2163383"/>
            <a:ext cx="5064125" cy="32912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32"/>
          <p:cNvSpPr txBox="1">
            <a:spLocks noGrp="1"/>
          </p:cNvSpPr>
          <p:nvPr>
            <p:ph type="body" idx="1"/>
          </p:nvPr>
        </p:nvSpPr>
        <p:spPr>
          <a:xfrm>
            <a:off x="575445" y="2173786"/>
            <a:ext cx="4826000" cy="33528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L="1371600" marR="0" lvl="2"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3pPr>
            <a:lvl4pPr marL="1828800" marR="0" lvl="3"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4pPr>
            <a:lvl5pPr marL="2286000" marR="0" lvl="4"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2"/>
          <p:cNvSpPr txBox="1">
            <a:spLocks noGrp="1"/>
          </p:cNvSpPr>
          <p:nvPr>
            <p:ph type="body" idx="3"/>
          </p:nvPr>
        </p:nvSpPr>
        <p:spPr>
          <a:xfrm>
            <a:off x="575445" y="1498519"/>
            <a:ext cx="4761489" cy="3579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2"/>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over">
  <p:cSld name="2_Cover">
    <p:spTree>
      <p:nvGrpSpPr>
        <p:cNvPr id="1" name="Shape 45"/>
        <p:cNvGrpSpPr/>
        <p:nvPr/>
      </p:nvGrpSpPr>
      <p:grpSpPr>
        <a:xfrm>
          <a:off x="0" y="0"/>
          <a:ext cx="0" cy="0"/>
          <a:chOff x="0" y="0"/>
          <a:chExt cx="0" cy="0"/>
        </a:xfrm>
      </p:grpSpPr>
      <p:sp>
        <p:nvSpPr>
          <p:cNvPr id="46" name="Google Shape;46;p33"/>
          <p:cNvSpPr/>
          <p:nvPr/>
        </p:nvSpPr>
        <p:spPr>
          <a:xfrm>
            <a:off x="606615" y="4626343"/>
            <a:ext cx="750250" cy="46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 name="Google Shape;47;p33"/>
          <p:cNvPicPr preferRelativeResize="0"/>
          <p:nvPr/>
        </p:nvPicPr>
        <p:blipFill rotWithShape="1">
          <a:blip r:embed="rId2">
            <a:alphaModFix/>
          </a:blip>
          <a:srcRect/>
          <a:stretch/>
        </p:blipFill>
        <p:spPr>
          <a:xfrm>
            <a:off x="37579" y="20807"/>
            <a:ext cx="12116841" cy="6816386"/>
          </a:xfrm>
          <a:prstGeom prst="rect">
            <a:avLst/>
          </a:prstGeom>
          <a:noFill/>
          <a:ln>
            <a:noFill/>
          </a:ln>
        </p:spPr>
      </p:pic>
      <p:sp>
        <p:nvSpPr>
          <p:cNvPr id="48" name="Google Shape;48;p33"/>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www.un.org/en/global-issues/gender-equalit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eyp.org/"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coe.int/en/web/commissioner/-/boosting-child-and-youth-participation-from-voice-to-choice"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youth.gov/youth-topics/civic-engagement-and-volunteering" TargetMode="External"/><Relationship Id="rId17" Type="http://schemas.openxmlformats.org/officeDocument/2006/relationships/hyperlink" Target="https://civicengagement.illinoisstate.edu/faculty-staff/engagement-types/" TargetMode="External"/><Relationship Id="rId2" Type="http://schemas.openxmlformats.org/officeDocument/2006/relationships/notesSlide" Target="../notesSlides/notesSlide9.xml"/><Relationship Id="rId16" Type="http://schemas.openxmlformats.org/officeDocument/2006/relationships/hyperlink" Target="https://www.oecd-ilibrary.org/sites/9789264283923-10-en/index.html?itemId=/content/component/9789264283923-10-en"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hyperlink" Target="https://www.artofmanliness.com/character/advice/citizens-bill-responsibilities/" TargetMode="Externa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ey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a:stretch/>
        </p:blipFill>
        <p:spPr>
          <a:xfrm>
            <a:off x="0" y="82265"/>
            <a:ext cx="2614558" cy="1139884"/>
          </a:xfrm>
          <a:prstGeom prst="rect">
            <a:avLst/>
          </a:prstGeom>
          <a:noFill/>
          <a:ln>
            <a:noFill/>
          </a:ln>
        </p:spPr>
      </p:pic>
      <p:sp>
        <p:nvSpPr>
          <p:cNvPr id="54" name="Google Shape;54;p9"/>
          <p:cNvSpPr txBox="1">
            <a:spLocks noGrp="1"/>
          </p:cNvSpPr>
          <p:nvPr>
            <p:ph type="body" idx="1"/>
          </p:nvPr>
        </p:nvSpPr>
        <p:spPr>
          <a:xfrm>
            <a:off x="6426175" y="3429000"/>
            <a:ext cx="5797205" cy="298594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a:solidFill>
                  <a:schemeClr val="lt1"/>
                </a:solidFill>
                <a:latin typeface="Arial"/>
                <a:ea typeface="Arial"/>
                <a:cs typeface="Arial"/>
                <a:sym typeface="Arial"/>
              </a:rPr>
              <a:t>Módulo 2 </a:t>
            </a:r>
            <a:endParaRPr/>
          </a:p>
          <a:p>
            <a:pPr marL="0" lvl="0" indent="0" algn="ctr" rtl="0">
              <a:lnSpc>
                <a:spcPct val="90000"/>
              </a:lnSpc>
              <a:spcBef>
                <a:spcPts val="0"/>
              </a:spcBef>
              <a:spcAft>
                <a:spcPts val="0"/>
              </a:spcAft>
              <a:buClr>
                <a:schemeClr val="lt1"/>
              </a:buClr>
              <a:buSzPts val="3200"/>
              <a:buNone/>
            </a:pPr>
            <a:endParaRPr>
              <a:solidFill>
                <a:schemeClr val="lt1"/>
              </a:solidFill>
              <a:latin typeface="Arial"/>
              <a:ea typeface="Arial"/>
              <a:cs typeface="Arial"/>
              <a:sym typeface="Arial"/>
            </a:endParaRPr>
          </a:p>
          <a:p>
            <a:pPr marL="0" lvl="0" indent="0" algn="ctr" rtl="0">
              <a:lnSpc>
                <a:spcPct val="90000"/>
              </a:lnSpc>
              <a:spcBef>
                <a:spcPts val="0"/>
              </a:spcBef>
              <a:spcAft>
                <a:spcPts val="0"/>
              </a:spcAft>
              <a:buClr>
                <a:schemeClr val="lt1"/>
              </a:buClr>
              <a:buSzPts val="3200"/>
              <a:buNone/>
            </a:pPr>
            <a:r>
              <a:rPr lang="en-US">
                <a:solidFill>
                  <a:schemeClr val="lt1"/>
                </a:solidFill>
                <a:latin typeface="Arial"/>
                <a:ea typeface="Arial"/>
                <a:cs typeface="Arial"/>
                <a:sym typeface="Arial"/>
              </a:rPr>
              <a:t>Lição 2 Cidadania </a:t>
            </a:r>
            <a:br>
              <a:rPr lang="en-US">
                <a:solidFill>
                  <a:schemeClr val="lt1"/>
                </a:solidFill>
                <a:latin typeface="Arial"/>
                <a:ea typeface="Arial"/>
                <a:cs typeface="Arial"/>
                <a:sym typeface="Arial"/>
              </a:rPr>
            </a:br>
            <a:r>
              <a:rPr lang="en-US">
                <a:solidFill>
                  <a:schemeClr val="lt1"/>
                </a:solidFill>
                <a:latin typeface="Arial"/>
                <a:ea typeface="Arial"/>
                <a:cs typeface="Arial"/>
                <a:sym typeface="Arial"/>
              </a:rPr>
              <a:t>Direitos e Deveres – Exemplos de Boas Práticas</a:t>
            </a:r>
            <a:endParaRPr/>
          </a:p>
        </p:txBody>
      </p:sp>
      <p:sp>
        <p:nvSpPr>
          <p:cNvPr id="55" name="Google Shape;55;p9"/>
          <p:cNvSpPr/>
          <p:nvPr/>
        </p:nvSpPr>
        <p:spPr>
          <a:xfrm>
            <a:off x="8949653" y="4139133"/>
            <a:ext cx="750250" cy="46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E879D"/>
              </a:solidFill>
              <a:latin typeface="Calibri"/>
              <a:ea typeface="Calibri"/>
              <a:cs typeface="Calibri"/>
              <a:sym typeface="Calibri"/>
            </a:endParaRPr>
          </a:p>
        </p:txBody>
      </p:sp>
      <p:pic>
        <p:nvPicPr>
          <p:cNvPr id="56" name="Google Shape;56;p9"/>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57" name="Google Shape;57;p9"/>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58" name="Google Shape;58;p9"/>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59" name="Google Shape;59;p9"/>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60" name="Google Shape;60;p9"/>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61" name="Google Shape;61;p9"/>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62" name="Google Shape;62;p9"/>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63" name="Google Shape;63;p9"/>
          <p:cNvPicPr preferRelativeResize="0"/>
          <p:nvPr/>
        </p:nvPicPr>
        <p:blipFill rotWithShape="1">
          <a:blip r:embed="rId11">
            <a:alphaModFix/>
          </a:blip>
          <a:srcRect/>
          <a:stretch/>
        </p:blipFill>
        <p:spPr>
          <a:xfrm>
            <a:off x="5337868" y="6080662"/>
            <a:ext cx="1314450" cy="440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body" idx="1"/>
          </p:nvPr>
        </p:nvSpPr>
        <p:spPr>
          <a:xfrm>
            <a:off x="6845951" y="3532275"/>
            <a:ext cx="4151700" cy="1669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400">
                <a:solidFill>
                  <a:schemeClr val="lt1"/>
                </a:solidFill>
                <a:latin typeface="Arial"/>
                <a:ea typeface="Arial"/>
                <a:cs typeface="Arial"/>
                <a:sym typeface="Arial"/>
              </a:rPr>
              <a:t>Obrigado!</a:t>
            </a:r>
            <a:br>
              <a:rPr lang="en-US" sz="3400">
                <a:solidFill>
                  <a:schemeClr val="lt1"/>
                </a:solidFill>
                <a:latin typeface="Arial"/>
                <a:ea typeface="Arial"/>
                <a:cs typeface="Arial"/>
                <a:sym typeface="Arial"/>
              </a:rPr>
            </a:br>
            <a:endParaRPr sz="1600">
              <a:solidFill>
                <a:schemeClr val="lt1"/>
              </a:solidFill>
              <a:latin typeface="Arial"/>
              <a:ea typeface="Arial"/>
              <a:cs typeface="Arial"/>
              <a:sym typeface="Arial"/>
            </a:endParaRPr>
          </a:p>
          <a:p>
            <a:pPr marL="0" lvl="0" indent="0" algn="ctr" rtl="0">
              <a:lnSpc>
                <a:spcPct val="90000"/>
              </a:lnSpc>
              <a:spcBef>
                <a:spcPts val="600"/>
              </a:spcBef>
              <a:spcAft>
                <a:spcPts val="0"/>
              </a:spcAft>
              <a:buClr>
                <a:schemeClr val="lt1"/>
              </a:buClr>
              <a:buSzPts val="1600"/>
              <a:buNone/>
            </a:pPr>
            <a:r>
              <a:rPr lang="en-US" sz="1800">
                <a:solidFill>
                  <a:schemeClr val="lt1"/>
                </a:solidFill>
                <a:latin typeface="Arial"/>
                <a:ea typeface="Arial"/>
                <a:cs typeface="Arial"/>
                <a:sym typeface="Arial"/>
              </a:rPr>
              <a:t>Website: www.youlead-project.eu </a:t>
            </a:r>
            <a:endParaRPr sz="3400"/>
          </a:p>
        </p:txBody>
      </p:sp>
      <p:sp>
        <p:nvSpPr>
          <p:cNvPr id="202" name="Google Shape;202;p23"/>
          <p:cNvSpPr/>
          <p:nvPr/>
        </p:nvSpPr>
        <p:spPr>
          <a:xfrm>
            <a:off x="8679796" y="4162754"/>
            <a:ext cx="750250" cy="46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E879D"/>
              </a:solidFill>
              <a:latin typeface="Calibri"/>
              <a:ea typeface="Calibri"/>
              <a:cs typeface="Calibri"/>
              <a:sym typeface="Calibri"/>
            </a:endParaRPr>
          </a:p>
        </p:txBody>
      </p:sp>
      <p:sp>
        <p:nvSpPr>
          <p:cNvPr id="203" name="Google Shape;203;p23"/>
          <p:cNvSpPr txBox="1"/>
          <p:nvPr/>
        </p:nvSpPr>
        <p:spPr>
          <a:xfrm>
            <a:off x="8500621" y="5201775"/>
            <a:ext cx="3691379" cy="668453"/>
          </a:xfrm>
          <a:prstGeom prst="rect">
            <a:avLst/>
          </a:prstGeom>
          <a:noFill/>
          <a:ln>
            <a:noFill/>
          </a:ln>
        </p:spPr>
        <p:txBody>
          <a:bodyPr spcFirstLastPara="1" wrap="square" lIns="91425" tIns="45700" rIns="91425" bIns="45700" anchor="t" anchorCtr="0">
            <a:spAutoFit/>
          </a:bodyPr>
          <a:lstStyle/>
          <a:p>
            <a:pPr marL="0" marR="0" lvl="0" indent="0" algn="r" rtl="0">
              <a:lnSpc>
                <a:spcPct val="115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www.cardet.org </a:t>
            </a:r>
            <a:endParaRPr sz="1400" b="0" i="0" u="none" strike="noStrike" cap="none">
              <a:solidFill>
                <a:srgbClr val="000000"/>
              </a:solidFill>
              <a:latin typeface="Arial"/>
              <a:ea typeface="Arial"/>
              <a:cs typeface="Arial"/>
              <a:sym typeface="Arial"/>
            </a:endParaRPr>
          </a:p>
          <a:p>
            <a:pPr marL="0" marR="0" lvl="0" indent="0" algn="r" rtl="0">
              <a:lnSpc>
                <a:spcPct val="115000"/>
              </a:lnSpc>
              <a:spcBef>
                <a:spcPts val="80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Katerina.panagi@cardet.org</a:t>
            </a:r>
            <a:endParaRPr sz="1400" b="1" i="0" u="none" strike="noStrike" cap="none">
              <a:solidFill>
                <a:schemeClr val="lt1"/>
              </a:solidFill>
              <a:latin typeface="Arial"/>
              <a:ea typeface="Arial"/>
              <a:cs typeface="Arial"/>
              <a:sym typeface="Arial"/>
            </a:endParaRPr>
          </a:p>
        </p:txBody>
      </p:sp>
      <p:pic>
        <p:nvPicPr>
          <p:cNvPr id="204" name="Google Shape;204;p23"/>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205" name="Google Shape;205;p23"/>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206" name="Google Shape;206;p23"/>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207" name="Google Shape;207;p23"/>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208" name="Google Shape;208;p23"/>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209" name="Google Shape;209;p23"/>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210" name="Google Shape;210;p23"/>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211" name="Google Shape;211;p23"/>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212" name="Google Shape;212;p23"/>
          <p:cNvPicPr preferRelativeResize="0"/>
          <p:nvPr/>
        </p:nvPicPr>
        <p:blipFill rotWithShape="1">
          <a:blip r:embed="rId11">
            <a:alphaModFix/>
          </a:blip>
          <a:srcRect/>
          <a:stretch/>
        </p:blipFill>
        <p:spPr>
          <a:xfrm>
            <a:off x="5337868" y="6080662"/>
            <a:ext cx="1314450" cy="4400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0"/>
          <p:cNvSpPr txBox="1">
            <a:spLocks noGrp="1"/>
          </p:cNvSpPr>
          <p:nvPr>
            <p:ph type="body" idx="1"/>
          </p:nvPr>
        </p:nvSpPr>
        <p:spPr>
          <a:xfrm>
            <a:off x="575445" y="2457533"/>
            <a:ext cx="48260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a:p>
          <a:p>
            <a:pPr marL="228600" lvl="0" indent="-114300" algn="l" rtl="0">
              <a:lnSpc>
                <a:spcPct val="90000"/>
              </a:lnSpc>
              <a:spcBef>
                <a:spcPts val="1000"/>
              </a:spcBef>
              <a:spcAft>
                <a:spcPts val="0"/>
              </a:spcAft>
              <a:buClr>
                <a:srgbClr val="3F3F3F"/>
              </a:buClr>
              <a:buSzPts val="1800"/>
              <a:buNone/>
            </a:pPr>
            <a:endParaRPr/>
          </a:p>
        </p:txBody>
      </p:sp>
      <p:sp>
        <p:nvSpPr>
          <p:cNvPr id="69" name="Google Shape;69;p10"/>
          <p:cNvSpPr txBox="1">
            <a:spLocks noGrp="1"/>
          </p:cNvSpPr>
          <p:nvPr>
            <p:ph type="body" idx="3"/>
          </p:nvPr>
        </p:nvSpPr>
        <p:spPr>
          <a:xfrm>
            <a:off x="3715193" y="473261"/>
            <a:ext cx="4761600" cy="357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a:latin typeface="Arial"/>
                <a:ea typeface="Arial"/>
                <a:cs typeface="Arial"/>
                <a:sym typeface="Arial"/>
              </a:rPr>
              <a:t>Cidadania</a:t>
            </a:r>
            <a:endParaRPr>
              <a:latin typeface="Arial"/>
              <a:ea typeface="Arial"/>
              <a:cs typeface="Arial"/>
              <a:sym typeface="Arial"/>
            </a:endParaRPr>
          </a:p>
        </p:txBody>
      </p:sp>
      <p:pic>
        <p:nvPicPr>
          <p:cNvPr id="70" name="Google Shape;70;p10"/>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71" name="Google Shape;71;p10"/>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72" name="Google Shape;72;p10"/>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73" name="Google Shape;73;p10"/>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74" name="Google Shape;74;p10"/>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75" name="Google Shape;75;p10"/>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76" name="Google Shape;76;p10"/>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77" name="Google Shape;77;p10"/>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78" name="Google Shape;78;p10"/>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79" name="Google Shape;79;p10"/>
          <p:cNvSpPr txBox="1"/>
          <p:nvPr/>
        </p:nvSpPr>
        <p:spPr>
          <a:xfrm>
            <a:off x="712900" y="982118"/>
            <a:ext cx="8180400" cy="54243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None/>
            </a:pPr>
            <a:r>
              <a:rPr lang="en-US" sz="1800" b="1" i="0" u="none" strike="noStrike" cap="none">
                <a:solidFill>
                  <a:srgbClr val="595959"/>
                </a:solidFill>
                <a:latin typeface="Arial"/>
                <a:ea typeface="Arial"/>
                <a:cs typeface="Arial"/>
                <a:sym typeface="Arial"/>
              </a:rPr>
              <a:t>A cidadania diz respeito as seguintes questões:</a:t>
            </a:r>
            <a:br>
              <a:rPr lang="en-US" sz="1800" b="1" i="0" u="none" strike="noStrike" cap="none">
                <a:solidFill>
                  <a:srgbClr val="595959"/>
                </a:solidFill>
                <a:latin typeface="Arial"/>
                <a:ea typeface="Arial"/>
                <a:cs typeface="Arial"/>
                <a:sym typeface="Arial"/>
              </a:rPr>
            </a:br>
            <a:endParaRPr sz="1800" b="0" i="0" u="none" strike="noStrike" cap="none">
              <a:solidFill>
                <a:srgbClr val="595959"/>
              </a:solidFill>
              <a:latin typeface="Arial"/>
              <a:ea typeface="Arial"/>
              <a:cs typeface="Arial"/>
              <a:sym typeface="Arial"/>
            </a:endParaRPr>
          </a:p>
          <a:p>
            <a:pPr marL="457200" marR="0" lvl="0" indent="-342900" algn="just" rtl="0">
              <a:lnSpc>
                <a:spcPct val="90000"/>
              </a:lnSpc>
              <a:spcBef>
                <a:spcPts val="0"/>
              </a:spcBef>
              <a:spcAft>
                <a:spcPts val="0"/>
              </a:spcAft>
              <a:buClr>
                <a:srgbClr val="595959"/>
              </a:buClr>
              <a:buSzPts val="1800"/>
              <a:buFont typeface="Arial"/>
              <a:buChar char="➔"/>
            </a:pPr>
            <a:r>
              <a:rPr lang="en-US" sz="1800" b="0" i="0" u="none" strike="noStrike" cap="none">
                <a:solidFill>
                  <a:srgbClr val="595959"/>
                </a:solidFill>
                <a:latin typeface="Arial"/>
                <a:ea typeface="Arial"/>
                <a:cs typeface="Arial"/>
                <a:sym typeface="Arial"/>
              </a:rPr>
              <a:t>O que significa ser membro da sociedade?</a:t>
            </a:r>
            <a:endParaRPr sz="1800" b="0" i="0" u="none" strike="noStrike" cap="none">
              <a:solidFill>
                <a:srgbClr val="595959"/>
              </a:solidFill>
              <a:latin typeface="Arial"/>
              <a:ea typeface="Arial"/>
              <a:cs typeface="Arial"/>
              <a:sym typeface="Arial"/>
            </a:endParaRPr>
          </a:p>
          <a:p>
            <a:pPr marL="457200" marR="0" lvl="0" indent="-342900" algn="just" rtl="0">
              <a:lnSpc>
                <a:spcPct val="90000"/>
              </a:lnSpc>
              <a:spcBef>
                <a:spcPts val="0"/>
              </a:spcBef>
              <a:spcAft>
                <a:spcPts val="0"/>
              </a:spcAft>
              <a:buClr>
                <a:srgbClr val="595959"/>
              </a:buClr>
              <a:buSzPts val="1800"/>
              <a:buFont typeface="Arial"/>
              <a:buChar char="➔"/>
            </a:pPr>
            <a:r>
              <a:rPr lang="en-US" sz="1800" b="0" i="0" u="none" strike="noStrike" cap="none">
                <a:solidFill>
                  <a:srgbClr val="595959"/>
                </a:solidFill>
                <a:latin typeface="Arial"/>
                <a:ea typeface="Arial"/>
                <a:cs typeface="Arial"/>
                <a:sym typeface="Arial"/>
              </a:rPr>
              <a:t>Como se constroem as identidades, os nossos direitos, as nossas obrigações e deveres?</a:t>
            </a:r>
            <a:endParaRPr/>
          </a:p>
          <a:p>
            <a:pPr marL="114300" marR="0" lvl="0" indent="0" algn="just" rtl="0">
              <a:lnSpc>
                <a:spcPct val="90000"/>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just" rtl="0">
              <a:lnSpc>
                <a:spcPct val="90000"/>
              </a:lnSpc>
              <a:spcBef>
                <a:spcPts val="0"/>
              </a:spcBef>
              <a:spcAft>
                <a:spcPts val="0"/>
              </a:spcAft>
              <a:buNone/>
            </a:pPr>
            <a:r>
              <a:rPr lang="en-US" sz="1800" b="0" i="0" u="none" strike="noStrike" cap="none">
                <a:solidFill>
                  <a:srgbClr val="595959"/>
                </a:solidFill>
                <a:latin typeface="Arial"/>
                <a:ea typeface="Arial"/>
                <a:cs typeface="Arial"/>
                <a:sym typeface="Arial"/>
              </a:rPr>
              <a:t>O desenvolvimento dos direitos civis pode envolver a cedência de direitos, pelo Estado, aos cidadãos que cumprem os seus deveres e recebem os seus direitos passivamente. Mas também pode envolver a</a:t>
            </a:r>
            <a:r>
              <a:rPr lang="en-US" sz="1800" b="1" i="0" u="none" strike="noStrike" cap="none">
                <a:solidFill>
                  <a:srgbClr val="595959"/>
                </a:solidFill>
                <a:latin typeface="Arial"/>
                <a:ea typeface="Arial"/>
                <a:cs typeface="Arial"/>
                <a:sym typeface="Arial"/>
              </a:rPr>
              <a:t> capacitação dos indivíduos para moldarem os seus direitos e obrigações através da participação na sociedade como cidadãos ativos</a:t>
            </a:r>
            <a:r>
              <a:rPr lang="en-US" sz="1800" b="0" i="0" u="none" strike="noStrike" cap="none">
                <a:solidFill>
                  <a:srgbClr val="595959"/>
                </a:solidFill>
                <a:latin typeface="Arial"/>
                <a:ea typeface="Arial"/>
                <a:cs typeface="Arial"/>
                <a:sym typeface="Arial"/>
              </a:rPr>
              <a:t>. Por outras palavras, os cidadãos ativos são, pelo menos em certa medida, agentes das suas oportunidades de vida e do desenvolvimento da sociedade. Ser membro de uma organização local de base comunitária proporciona uma via «ideal» para a cidadania ativa. </a:t>
            </a:r>
            <a:endParaRPr/>
          </a:p>
          <a:p>
            <a:pPr marL="0" marR="0" lvl="0" indent="0" algn="just" rtl="0">
              <a:lnSpc>
                <a:spcPct val="90000"/>
              </a:lnSpc>
              <a:spcBef>
                <a:spcPts val="0"/>
              </a:spcBef>
              <a:spcAft>
                <a:spcPts val="0"/>
              </a:spcAft>
              <a:buNone/>
            </a:pPr>
            <a:br>
              <a:rPr lang="en-US" sz="1800" b="0" i="0" u="none" strike="noStrike" cap="none">
                <a:solidFill>
                  <a:srgbClr val="595959"/>
                </a:solidFill>
                <a:latin typeface="Arial"/>
                <a:ea typeface="Arial"/>
                <a:cs typeface="Arial"/>
                <a:sym typeface="Arial"/>
              </a:rPr>
            </a:br>
            <a:r>
              <a:rPr lang="en-US" sz="1800" b="0" i="0" u="none" strike="noStrike" cap="none">
                <a:solidFill>
                  <a:srgbClr val="595959"/>
                </a:solidFill>
                <a:latin typeface="Arial"/>
                <a:ea typeface="Arial"/>
                <a:cs typeface="Arial"/>
                <a:sym typeface="Arial"/>
              </a:rPr>
              <a:t>No seu conjunto, as </a:t>
            </a:r>
            <a:r>
              <a:rPr lang="en-US" sz="1800" b="1" i="0" u="none" strike="noStrike" cap="none">
                <a:solidFill>
                  <a:srgbClr val="595959"/>
                </a:solidFill>
                <a:latin typeface="Arial"/>
                <a:ea typeface="Arial"/>
                <a:cs typeface="Arial"/>
                <a:sym typeface="Arial"/>
              </a:rPr>
              <a:t>abordagens da cidadania baseadas nos direitos </a:t>
            </a:r>
            <a:r>
              <a:rPr lang="en-US" sz="1800" b="0" i="0" u="none" strike="noStrike" cap="none">
                <a:solidFill>
                  <a:srgbClr val="595959"/>
                </a:solidFill>
                <a:latin typeface="Arial"/>
                <a:ea typeface="Arial"/>
                <a:cs typeface="Arial"/>
                <a:sym typeface="Arial"/>
              </a:rPr>
              <a:t>baseiam-se na tradição política de igualdade do indivíduo, e o direito de participar na tomada de decisões na vida social, económica, cultural e política é visto como fundamental para uma cidadania baseada em direitos. </a:t>
            </a:r>
            <a:br>
              <a:rPr lang="en-US" sz="1800" b="0" i="0" u="none" strike="noStrike" cap="none">
                <a:solidFill>
                  <a:srgbClr val="595959"/>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80" name="Google Shape;80;p10"/>
          <p:cNvPicPr preferRelativeResize="0"/>
          <p:nvPr/>
        </p:nvPicPr>
        <p:blipFill rotWithShape="1">
          <a:blip r:embed="rId12">
            <a:alphaModFix/>
          </a:blip>
          <a:srcRect l="10552" t="6126" r="9174" b="7780"/>
          <a:stretch/>
        </p:blipFill>
        <p:spPr>
          <a:xfrm>
            <a:off x="9069255" y="1937084"/>
            <a:ext cx="2782145" cy="29838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20fdcbd60d4_0_0"/>
          <p:cNvSpPr txBox="1">
            <a:spLocks noGrp="1"/>
          </p:cNvSpPr>
          <p:nvPr>
            <p:ph type="body" idx="1"/>
          </p:nvPr>
        </p:nvSpPr>
        <p:spPr>
          <a:xfrm>
            <a:off x="575445" y="2457533"/>
            <a:ext cx="48261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a:p>
          <a:p>
            <a:pPr marL="228600" lvl="0" indent="-114300" algn="l" rtl="0">
              <a:lnSpc>
                <a:spcPct val="90000"/>
              </a:lnSpc>
              <a:spcBef>
                <a:spcPts val="1000"/>
              </a:spcBef>
              <a:spcAft>
                <a:spcPts val="0"/>
              </a:spcAft>
              <a:buClr>
                <a:srgbClr val="3F3F3F"/>
              </a:buClr>
              <a:buSzPts val="1800"/>
              <a:buNone/>
            </a:pPr>
            <a:endParaRPr/>
          </a:p>
        </p:txBody>
      </p:sp>
      <p:sp>
        <p:nvSpPr>
          <p:cNvPr id="86" name="Google Shape;86;g20fdcbd60d4_0_0"/>
          <p:cNvSpPr txBox="1">
            <a:spLocks noGrp="1"/>
          </p:cNvSpPr>
          <p:nvPr>
            <p:ph type="body" idx="3"/>
          </p:nvPr>
        </p:nvSpPr>
        <p:spPr>
          <a:xfrm>
            <a:off x="2420710" y="711224"/>
            <a:ext cx="8463216" cy="440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a:latin typeface="Arial"/>
                <a:ea typeface="Arial"/>
                <a:cs typeface="Arial"/>
                <a:sym typeface="Arial"/>
              </a:rPr>
              <a:t>Características Socioeconómicas / Igualdade entre Homens e Mulheres </a:t>
            </a:r>
            <a:br>
              <a:rPr lang="en-US">
                <a:latin typeface="Arial"/>
                <a:ea typeface="Arial"/>
                <a:cs typeface="Arial"/>
                <a:sym typeface="Arial"/>
              </a:rPr>
            </a:br>
            <a:endParaRPr>
              <a:latin typeface="Arial"/>
              <a:ea typeface="Arial"/>
              <a:cs typeface="Arial"/>
              <a:sym typeface="Arial"/>
            </a:endParaRPr>
          </a:p>
        </p:txBody>
      </p:sp>
      <p:pic>
        <p:nvPicPr>
          <p:cNvPr id="87" name="Google Shape;87;g20fdcbd60d4_0_0"/>
          <p:cNvPicPr preferRelativeResize="0"/>
          <p:nvPr/>
        </p:nvPicPr>
        <p:blipFill rotWithShape="1">
          <a:blip r:embed="rId3">
            <a:alphaModFix/>
          </a:blip>
          <a:srcRect/>
          <a:stretch/>
        </p:blipFill>
        <p:spPr>
          <a:xfrm>
            <a:off x="0" y="82265"/>
            <a:ext cx="2614559" cy="1139884"/>
          </a:xfrm>
          <a:prstGeom prst="rect">
            <a:avLst/>
          </a:prstGeom>
          <a:noFill/>
          <a:ln>
            <a:noFill/>
          </a:ln>
        </p:spPr>
      </p:pic>
      <p:pic>
        <p:nvPicPr>
          <p:cNvPr id="88" name="Google Shape;88;g20fdcbd60d4_0_0"/>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89" name="Google Shape;89;g20fdcbd60d4_0_0"/>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90" name="Google Shape;90;g20fdcbd60d4_0_0"/>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91" name="Google Shape;91;g20fdcbd60d4_0_0"/>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92" name="Google Shape;92;g20fdcbd60d4_0_0"/>
          <p:cNvPicPr preferRelativeResize="0"/>
          <p:nvPr/>
        </p:nvPicPr>
        <p:blipFill rotWithShape="1">
          <a:blip r:embed="rId8">
            <a:alphaModFix/>
          </a:blip>
          <a:srcRect/>
          <a:stretch/>
        </p:blipFill>
        <p:spPr>
          <a:xfrm>
            <a:off x="8643043" y="6147337"/>
            <a:ext cx="1243964" cy="323850"/>
          </a:xfrm>
          <a:prstGeom prst="rect">
            <a:avLst/>
          </a:prstGeom>
          <a:noFill/>
          <a:ln>
            <a:noFill/>
          </a:ln>
        </p:spPr>
      </p:pic>
      <p:pic>
        <p:nvPicPr>
          <p:cNvPr id="93" name="Google Shape;93;g20fdcbd60d4_0_0"/>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94" name="Google Shape;94;g20fdcbd60d4_0_0"/>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95" name="Google Shape;95;g20fdcbd60d4_0_0"/>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96" name="Google Shape;96;g20fdcbd60d4_0_0"/>
          <p:cNvSpPr txBox="1"/>
          <p:nvPr/>
        </p:nvSpPr>
        <p:spPr>
          <a:xfrm>
            <a:off x="504000" y="1353850"/>
            <a:ext cx="11184000" cy="46713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en-US" sz="1800" b="0" i="0" u="none" strike="noStrike" cap="none">
                <a:solidFill>
                  <a:srgbClr val="595959"/>
                </a:solidFill>
                <a:latin typeface="Arial"/>
                <a:ea typeface="Arial"/>
                <a:cs typeface="Arial"/>
                <a:sym typeface="Arial"/>
              </a:rPr>
              <a:t>No século 21, Mulheres e Meninas são mais metade da população mundial e, portanto, também metade de seu potencial. A </a:t>
            </a:r>
            <a:r>
              <a:rPr lang="en-US" sz="1800" b="1" i="0" u="none" strike="noStrike" cap="none">
                <a:solidFill>
                  <a:srgbClr val="595959"/>
                </a:solidFill>
                <a:latin typeface="Arial"/>
                <a:ea typeface="Arial"/>
                <a:cs typeface="Arial"/>
                <a:sym typeface="Arial"/>
              </a:rPr>
              <a:t>igualdade de género</a:t>
            </a:r>
            <a:r>
              <a:rPr lang="en-US" sz="1800" b="0" i="0" u="none" strike="noStrike" cap="none">
                <a:solidFill>
                  <a:srgbClr val="595959"/>
                </a:solidFill>
                <a:latin typeface="Arial"/>
                <a:ea typeface="Arial"/>
                <a:cs typeface="Arial"/>
                <a:sym typeface="Arial"/>
              </a:rPr>
              <a:t>, para além de ser um direito humano fundamental, é essencial para alcançar sociedades pacíficas, com pleno potencial humano e desenvolvimento sustentável. Além disso, ficou demonstrado que a emancipação das mulheres estimula a produtividade e o crescimento económico (United Nations. (n.d.). </a:t>
            </a:r>
            <a:r>
              <a:rPr lang="en-US" sz="1800" b="0" i="0" u="sng" strike="noStrike" cap="none">
                <a:solidFill>
                  <a:schemeClr val="hlink"/>
                </a:solidFill>
                <a:latin typeface="Arial"/>
                <a:ea typeface="Arial"/>
                <a:cs typeface="Arial"/>
                <a:sym typeface="Arial"/>
                <a:hlinkClick r:id="rId12"/>
              </a:rPr>
              <a:t>Gender Equality </a:t>
            </a:r>
            <a:r>
              <a:rPr lang="en-US" sz="1800" b="0" i="0" u="none" strike="noStrike" cap="none">
                <a:solidFill>
                  <a:srgbClr val="595959"/>
                </a:solidFill>
                <a:latin typeface="Arial"/>
                <a:ea typeface="Arial"/>
                <a:cs typeface="Arial"/>
                <a:sym typeface="Arial"/>
              </a:rPr>
              <a:t>| United Nations).</a:t>
            </a:r>
            <a:endParaRPr sz="1800" b="0" i="0" u="none" strike="noStrike" cap="none">
              <a:solidFill>
                <a:srgbClr val="595959"/>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just" rtl="0">
              <a:lnSpc>
                <a:spcPct val="90000"/>
              </a:lnSpc>
              <a:spcBef>
                <a:spcPts val="1000"/>
              </a:spcBef>
              <a:spcAft>
                <a:spcPts val="0"/>
              </a:spcAft>
              <a:buNone/>
            </a:pPr>
            <a:r>
              <a:rPr lang="en-US" sz="1800" b="0" i="0" u="none" strike="noStrike" cap="none">
                <a:solidFill>
                  <a:srgbClr val="595959"/>
                </a:solidFill>
                <a:latin typeface="Arial"/>
                <a:ea typeface="Arial"/>
                <a:cs typeface="Arial"/>
                <a:sym typeface="Arial"/>
              </a:rPr>
              <a:t>A igualdade de género passou a fazer parte do direito internacional em matéria de direitos humanos através da Declaração Universal dos Direitos Humanos, adotada pela Assembleia Geral das Nações Unidas em 10 de dezembro de 1948. Esse documento marcante na história dos direitos humanos reconheceu que "Todos os seres humanos nascem livres e iguais em dignidade e direitos" e que "todos têm direito a todas as liberdades estabelecidas nesta Declaração, sem distinção de qualquer tipo, como raça, sexo, língua, religião, ... nascimento ou outro estado." (United Nations. (n.d.). </a:t>
            </a:r>
            <a:r>
              <a:rPr lang="en-US" sz="1800" b="0" i="0" u="sng" strike="noStrike" cap="none">
                <a:solidFill>
                  <a:schemeClr val="hlink"/>
                </a:solidFill>
                <a:latin typeface="Arial"/>
                <a:ea typeface="Arial"/>
                <a:cs typeface="Arial"/>
                <a:sym typeface="Arial"/>
                <a:hlinkClick r:id="rId12"/>
              </a:rPr>
              <a:t>Gender Equality </a:t>
            </a:r>
            <a:r>
              <a:rPr lang="en-US" sz="1800" b="0" i="0" u="none" strike="noStrike" cap="none">
                <a:solidFill>
                  <a:srgbClr val="595959"/>
                </a:solidFill>
                <a:latin typeface="Arial"/>
                <a:ea typeface="Arial"/>
                <a:cs typeface="Arial"/>
                <a:sym typeface="Arial"/>
              </a:rPr>
              <a:t>| United Nations).</a:t>
            </a:r>
            <a:endParaRPr sz="1800" b="0" i="0" u="none" strike="noStrike" cap="none">
              <a:solidFill>
                <a:srgbClr val="595959"/>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1"/>
          <p:cNvSpPr txBox="1">
            <a:spLocks noGrp="1"/>
          </p:cNvSpPr>
          <p:nvPr>
            <p:ph type="body" idx="1"/>
          </p:nvPr>
        </p:nvSpPr>
        <p:spPr>
          <a:xfrm>
            <a:off x="575445" y="2457533"/>
            <a:ext cx="48260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a:p>
          <a:p>
            <a:pPr marL="228600" lvl="0" indent="-114300" algn="l" rtl="0">
              <a:lnSpc>
                <a:spcPct val="90000"/>
              </a:lnSpc>
              <a:spcBef>
                <a:spcPts val="1000"/>
              </a:spcBef>
              <a:spcAft>
                <a:spcPts val="0"/>
              </a:spcAft>
              <a:buClr>
                <a:srgbClr val="3F3F3F"/>
              </a:buClr>
              <a:buSzPts val="1800"/>
              <a:buNone/>
            </a:pPr>
            <a:endParaRPr/>
          </a:p>
        </p:txBody>
      </p:sp>
      <p:sp>
        <p:nvSpPr>
          <p:cNvPr id="102" name="Google Shape;102;p11"/>
          <p:cNvSpPr txBox="1">
            <a:spLocks noGrp="1"/>
          </p:cNvSpPr>
          <p:nvPr>
            <p:ph type="body" idx="3"/>
          </p:nvPr>
        </p:nvSpPr>
        <p:spPr>
          <a:xfrm>
            <a:off x="3013345" y="801219"/>
            <a:ext cx="6475439" cy="90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a:latin typeface="Arial"/>
                <a:ea typeface="Arial"/>
                <a:cs typeface="Arial"/>
                <a:sym typeface="Arial"/>
              </a:rPr>
              <a:t>Exemplo 1 - Parlamento Europeu da Juventude (AEP) </a:t>
            </a:r>
            <a:br>
              <a:rPr lang="en-US">
                <a:latin typeface="Arial"/>
                <a:ea typeface="Arial"/>
                <a:cs typeface="Arial"/>
                <a:sym typeface="Arial"/>
              </a:rPr>
            </a:br>
            <a:endParaRPr/>
          </a:p>
        </p:txBody>
      </p:sp>
      <p:pic>
        <p:nvPicPr>
          <p:cNvPr id="103" name="Google Shape;103;p11"/>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104" name="Google Shape;104;p11"/>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105" name="Google Shape;105;p11"/>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106" name="Google Shape;106;p11"/>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107" name="Google Shape;107;p11"/>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108" name="Google Shape;108;p11"/>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109" name="Google Shape;109;p11"/>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110" name="Google Shape;110;p11"/>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111" name="Google Shape;111;p11"/>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112" name="Google Shape;112;p11"/>
          <p:cNvSpPr txBox="1"/>
          <p:nvPr/>
        </p:nvSpPr>
        <p:spPr>
          <a:xfrm>
            <a:off x="442788" y="1173312"/>
            <a:ext cx="11616555" cy="5113706"/>
          </a:xfrm>
          <a:prstGeom prst="rect">
            <a:avLst/>
          </a:prstGeom>
          <a:noFill/>
          <a:ln>
            <a:noFill/>
          </a:ln>
        </p:spPr>
        <p:txBody>
          <a:bodyPr spcFirstLastPara="1" wrap="square" lIns="91425" tIns="45700" rIns="91425" bIns="45700" anchor="t" anchorCtr="0">
            <a:noAutofit/>
          </a:bodyPr>
          <a:lstStyle/>
          <a:p>
            <a:pPr marL="228600" marR="0" lvl="0" indent="-114300" algn="just" rtl="0">
              <a:lnSpc>
                <a:spcPct val="90000"/>
              </a:lnSpc>
              <a:spcBef>
                <a:spcPts val="0"/>
              </a:spcBef>
              <a:spcAft>
                <a:spcPts val="0"/>
              </a:spcAft>
              <a:buClr>
                <a:srgbClr val="3F3F3F"/>
              </a:buClr>
              <a:buSzPts val="1800"/>
              <a:buFont typeface="Arial"/>
              <a:buNone/>
            </a:pPr>
            <a:endParaRPr sz="1800" b="0" i="0" u="none" strike="noStrike" cap="none">
              <a:solidFill>
                <a:srgbClr val="595959"/>
              </a:solidFill>
              <a:latin typeface="Arial"/>
              <a:ea typeface="Arial"/>
              <a:cs typeface="Arial"/>
              <a:sym typeface="Arial"/>
            </a:endParaRPr>
          </a:p>
        </p:txBody>
      </p:sp>
      <p:pic>
        <p:nvPicPr>
          <p:cNvPr id="113" name="Google Shape;113;p11"/>
          <p:cNvPicPr preferRelativeResize="0"/>
          <p:nvPr/>
        </p:nvPicPr>
        <p:blipFill rotWithShape="1">
          <a:blip r:embed="rId12">
            <a:alphaModFix/>
          </a:blip>
          <a:srcRect/>
          <a:stretch/>
        </p:blipFill>
        <p:spPr>
          <a:xfrm>
            <a:off x="5694396" y="1704219"/>
            <a:ext cx="5921309" cy="2880636"/>
          </a:xfrm>
          <a:prstGeom prst="rect">
            <a:avLst/>
          </a:prstGeom>
          <a:noFill/>
          <a:ln>
            <a:noFill/>
          </a:ln>
        </p:spPr>
      </p:pic>
      <p:sp>
        <p:nvSpPr>
          <p:cNvPr id="114" name="Google Shape;114;p11"/>
          <p:cNvSpPr txBox="1"/>
          <p:nvPr/>
        </p:nvSpPr>
        <p:spPr>
          <a:xfrm>
            <a:off x="8072466" y="4449982"/>
            <a:ext cx="2385000" cy="3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sng" strike="noStrike" cap="none">
                <a:solidFill>
                  <a:schemeClr val="dk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https://eyp.org/</a:t>
            </a:r>
            <a:r>
              <a:rPr lang="en-US" sz="1900" b="0" i="0" u="none" strike="noStrike" cap="none">
                <a:solidFill>
                  <a:schemeClr val="dk1"/>
                </a:solidFill>
                <a:latin typeface="Calibri"/>
                <a:ea typeface="Calibri"/>
                <a:cs typeface="Calibri"/>
                <a:sym typeface="Calibri"/>
              </a:rPr>
              <a:t>  </a:t>
            </a:r>
            <a:endParaRPr sz="1900" b="0" i="0" u="none" strike="noStrike" cap="none">
              <a:solidFill>
                <a:schemeClr val="dk1"/>
              </a:solidFill>
              <a:latin typeface="Calibri"/>
              <a:ea typeface="Calibri"/>
              <a:cs typeface="Calibri"/>
              <a:sym typeface="Calibri"/>
            </a:endParaRPr>
          </a:p>
        </p:txBody>
      </p:sp>
      <p:sp>
        <p:nvSpPr>
          <p:cNvPr id="115" name="Google Shape;115;p11"/>
          <p:cNvSpPr txBox="1"/>
          <p:nvPr/>
        </p:nvSpPr>
        <p:spPr>
          <a:xfrm>
            <a:off x="182900" y="1399725"/>
            <a:ext cx="5398800" cy="477049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Em dezembro de 2020, a </a:t>
            </a:r>
            <a:r>
              <a:rPr lang="en-US" sz="1600" b="1" i="0" u="none" strike="noStrike" cap="none">
                <a:solidFill>
                  <a:schemeClr val="dk1"/>
                </a:solidFill>
                <a:latin typeface="Calibri"/>
                <a:ea typeface="Calibri"/>
                <a:cs typeface="Calibri"/>
                <a:sym typeface="Calibri"/>
              </a:rPr>
              <a:t>Comissão da Cultura e da Educação do Parlamento Europeu (CULT) </a:t>
            </a:r>
            <a:r>
              <a:rPr lang="en-US" sz="1600" b="0" i="0" u="none" strike="noStrike" cap="none">
                <a:solidFill>
                  <a:schemeClr val="dk1"/>
                </a:solidFill>
                <a:latin typeface="Calibri"/>
                <a:ea typeface="Calibri"/>
                <a:cs typeface="Calibri"/>
                <a:sym typeface="Calibri"/>
              </a:rPr>
              <a:t>solicitou a elaboração de um relatório de iniciativa sobre a execução das ações de educação para a cidadania. Na sua resolução de 2021 sobre um quadro estratégico para a cooperação europeia no domínio da educação e da formação no espaço educativo europeu e para além deste (2021-2030), o Conselho salientou que «a educação e a formação são fundamentais para o desenvolvimento pessoal, cívico e profissional dos cidadãos europeus».</a:t>
            </a:r>
            <a:endParaRPr/>
          </a:p>
          <a:p>
            <a:pPr marL="0" marR="0" lvl="0" indent="0" algn="just" rtl="0">
              <a:lnSpc>
                <a:spcPct val="100000"/>
              </a:lnSpc>
              <a:spcBef>
                <a:spcPts val="0"/>
              </a:spcBef>
              <a:spcAft>
                <a:spcPts val="0"/>
              </a:spcAft>
              <a:buNone/>
            </a:pPr>
            <a:br>
              <a:rPr lang="en-US" sz="1600" b="0" i="0" u="none" strike="noStrike" cap="none">
                <a:solidFill>
                  <a:schemeClr val="dk1"/>
                </a:solidFill>
                <a:latin typeface="Calibri"/>
                <a:ea typeface="Calibri"/>
                <a:cs typeface="Calibri"/>
                <a:sym typeface="Calibri"/>
              </a:rPr>
            </a:br>
            <a:r>
              <a:rPr lang="en-US" sz="1600" b="0" i="0" u="none" strike="noStrike" cap="none">
                <a:solidFill>
                  <a:schemeClr val="dk1"/>
                </a:solidFill>
                <a:latin typeface="Calibri"/>
                <a:ea typeface="Calibri"/>
                <a:cs typeface="Calibri"/>
                <a:sym typeface="Calibri"/>
              </a:rPr>
              <a:t>O </a:t>
            </a:r>
            <a:r>
              <a:rPr lang="en-US" sz="1600" b="1" i="0" u="none" strike="noStrike" cap="none">
                <a:solidFill>
                  <a:schemeClr val="dk1"/>
                </a:solidFill>
                <a:latin typeface="Calibri"/>
                <a:ea typeface="Calibri"/>
                <a:cs typeface="Calibri"/>
                <a:sym typeface="Calibri"/>
              </a:rPr>
              <a:t>Parlamento Europeu da Juventude </a:t>
            </a:r>
            <a:r>
              <a:rPr lang="en-US" sz="1600" b="0" i="0" u="none" strike="noStrike" cap="none">
                <a:solidFill>
                  <a:schemeClr val="dk1"/>
                </a:solidFill>
                <a:latin typeface="Calibri"/>
                <a:ea typeface="Calibri"/>
                <a:cs typeface="Calibri"/>
                <a:sym typeface="Calibri"/>
              </a:rPr>
              <a:t>é uma iniciativa que promove «o debate político, os encontros interculturais, a educação cívica europeia e o intercâmbio de ideias entre jovens europeus». O AEP é uma rede de organizações de juventude independentes ativas em 40 países. Foi formada em 1987 em França como um projeto escolar local e tem crescido ao longo do tempo numa iniciativa internacional. </a:t>
            </a:r>
            <a:br>
              <a:rPr lang="en-US" sz="1600" b="0" i="0" u="none" strike="noStrike" cap="none">
                <a:solidFill>
                  <a:schemeClr val="dk1"/>
                </a:solidFill>
                <a:latin typeface="Calibri"/>
                <a:ea typeface="Calibri"/>
                <a:cs typeface="Calibri"/>
                <a:sym typeface="Calibri"/>
              </a:rPr>
            </a:b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2"/>
          <p:cNvSpPr txBox="1">
            <a:spLocks noGrp="1"/>
          </p:cNvSpPr>
          <p:nvPr>
            <p:ph type="body" idx="1"/>
          </p:nvPr>
        </p:nvSpPr>
        <p:spPr>
          <a:xfrm>
            <a:off x="575445" y="2457533"/>
            <a:ext cx="48260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a:p>
          <a:p>
            <a:pPr marL="228600" lvl="0" indent="-114300" algn="l" rtl="0">
              <a:lnSpc>
                <a:spcPct val="90000"/>
              </a:lnSpc>
              <a:spcBef>
                <a:spcPts val="1000"/>
              </a:spcBef>
              <a:spcAft>
                <a:spcPts val="0"/>
              </a:spcAft>
              <a:buClr>
                <a:srgbClr val="3F3F3F"/>
              </a:buClr>
              <a:buSzPts val="1800"/>
              <a:buNone/>
            </a:pPr>
            <a:endParaRPr/>
          </a:p>
        </p:txBody>
      </p:sp>
      <p:sp>
        <p:nvSpPr>
          <p:cNvPr id="121" name="Google Shape;121;p12"/>
          <p:cNvSpPr txBox="1">
            <a:spLocks noGrp="1"/>
          </p:cNvSpPr>
          <p:nvPr>
            <p:ph type="body" idx="3"/>
          </p:nvPr>
        </p:nvSpPr>
        <p:spPr>
          <a:xfrm>
            <a:off x="3060552" y="969271"/>
            <a:ext cx="5902294" cy="90300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a:latin typeface="Arial"/>
                <a:ea typeface="Arial"/>
                <a:cs typeface="Arial"/>
                <a:sym typeface="Arial"/>
              </a:rPr>
              <a:t>Exemplo 2 - UNICEF</a:t>
            </a:r>
            <a:br>
              <a:rPr lang="en-US">
                <a:latin typeface="Arial"/>
                <a:ea typeface="Arial"/>
                <a:cs typeface="Arial"/>
                <a:sym typeface="Arial"/>
              </a:rPr>
            </a:br>
            <a:endParaRPr/>
          </a:p>
        </p:txBody>
      </p:sp>
      <p:pic>
        <p:nvPicPr>
          <p:cNvPr id="122" name="Google Shape;122;p12"/>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123" name="Google Shape;123;p12"/>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124" name="Google Shape;124;p12"/>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125" name="Google Shape;125;p12"/>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126" name="Google Shape;126;p12"/>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127" name="Google Shape;127;p12"/>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128" name="Google Shape;128;p12"/>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129" name="Google Shape;129;p12"/>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130" name="Google Shape;130;p12"/>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131" name="Google Shape;131;p12"/>
          <p:cNvSpPr txBox="1"/>
          <p:nvPr/>
        </p:nvSpPr>
        <p:spPr>
          <a:xfrm>
            <a:off x="442787" y="1171119"/>
            <a:ext cx="11616555" cy="5113706"/>
          </a:xfrm>
          <a:prstGeom prst="rect">
            <a:avLst/>
          </a:prstGeom>
          <a:noFill/>
          <a:ln>
            <a:noFill/>
          </a:ln>
        </p:spPr>
        <p:txBody>
          <a:bodyPr spcFirstLastPara="1" wrap="square" lIns="91425" tIns="45700" rIns="91425" bIns="45700" anchor="t" anchorCtr="0">
            <a:noAutofit/>
          </a:bodyPr>
          <a:lstStyle/>
          <a:p>
            <a:pPr marL="228600" marR="0" lvl="0" indent="-114300" algn="just" rtl="0">
              <a:lnSpc>
                <a:spcPct val="90000"/>
              </a:lnSpc>
              <a:spcBef>
                <a:spcPts val="0"/>
              </a:spcBef>
              <a:spcAft>
                <a:spcPts val="0"/>
              </a:spcAft>
              <a:buClr>
                <a:srgbClr val="3F3F3F"/>
              </a:buClr>
              <a:buSzPts val="1800"/>
              <a:buFont typeface="Arial"/>
              <a:buNone/>
            </a:pPr>
            <a:endParaRPr sz="1800" b="0" i="0" u="none" strike="noStrike" cap="none">
              <a:solidFill>
                <a:srgbClr val="595959"/>
              </a:solidFill>
              <a:latin typeface="Arial"/>
              <a:ea typeface="Arial"/>
              <a:cs typeface="Arial"/>
              <a:sym typeface="Arial"/>
            </a:endParaRPr>
          </a:p>
        </p:txBody>
      </p:sp>
      <p:sp>
        <p:nvSpPr>
          <p:cNvPr id="132" name="Google Shape;132;p12"/>
          <p:cNvSpPr txBox="1"/>
          <p:nvPr/>
        </p:nvSpPr>
        <p:spPr>
          <a:xfrm>
            <a:off x="1555315" y="1775753"/>
            <a:ext cx="9391500"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A UNICEF desenvolveu uma </a:t>
            </a:r>
            <a:r>
              <a:rPr lang="en-US" sz="1800" b="1" i="0" u="none" strike="noStrike" cap="none">
                <a:solidFill>
                  <a:schemeClr val="dk1"/>
                </a:solidFill>
                <a:latin typeface="Calibri"/>
                <a:ea typeface="Calibri"/>
                <a:cs typeface="Calibri"/>
                <a:sym typeface="Calibri"/>
              </a:rPr>
              <a:t>abordagem estratégica para a participação dos jovens</a:t>
            </a:r>
            <a:r>
              <a:rPr lang="en-US" sz="1800" b="0" i="0" u="none" strike="noStrike" cap="none">
                <a:solidFill>
                  <a:schemeClr val="dk1"/>
                </a:solidFill>
                <a:latin typeface="Calibri"/>
                <a:ea typeface="Calibri"/>
                <a:cs typeface="Calibri"/>
                <a:sym typeface="Calibri"/>
              </a:rPr>
              <a:t>, com o objetivo de estimular o debate e fornecer um recurso para atores, defensores e ativistas interessados em promover a participação significativa dos jovens, a nível global, nacional e comunitário: "O objetivo dos programas de participação de adolescentes é garantir que os jovens com idades compreendidas entre os 10 e os 19 anos tenham os recursos, oportunidades e ambientes de apoio necessários para participar de forma eficaz e significativa num contexto alargado tanto quanto possível (ao longo dos quatro eixos apresentados), na máxima extensão das suas capacidades evolutivas. A participação nestes eixos não deve ser arbitrariamente negada aos adolescentes, mas também deve ser sempre voluntária e não coagida."  (UNICEF (2001): The participation rights of adolescents: a strategic approach. UNICEF Working Paper Series).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3"/>
          <p:cNvSpPr txBox="1">
            <a:spLocks noGrp="1"/>
          </p:cNvSpPr>
          <p:nvPr>
            <p:ph type="body" idx="1"/>
          </p:nvPr>
        </p:nvSpPr>
        <p:spPr>
          <a:xfrm>
            <a:off x="575445" y="2457533"/>
            <a:ext cx="48260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a:p>
          <a:p>
            <a:pPr marL="228600" lvl="0" indent="-114300" algn="l" rtl="0">
              <a:lnSpc>
                <a:spcPct val="90000"/>
              </a:lnSpc>
              <a:spcBef>
                <a:spcPts val="1000"/>
              </a:spcBef>
              <a:spcAft>
                <a:spcPts val="0"/>
              </a:spcAft>
              <a:buClr>
                <a:srgbClr val="3F3F3F"/>
              </a:buClr>
              <a:buSzPts val="1800"/>
              <a:buNone/>
            </a:pPr>
            <a:endParaRPr/>
          </a:p>
        </p:txBody>
      </p:sp>
      <p:sp>
        <p:nvSpPr>
          <p:cNvPr id="138" name="Google Shape;138;p13"/>
          <p:cNvSpPr txBox="1">
            <a:spLocks noGrp="1"/>
          </p:cNvSpPr>
          <p:nvPr>
            <p:ph type="body" idx="3"/>
          </p:nvPr>
        </p:nvSpPr>
        <p:spPr>
          <a:xfrm>
            <a:off x="2963738" y="641163"/>
            <a:ext cx="5902294" cy="90300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a:latin typeface="Arial"/>
                <a:ea typeface="Arial"/>
                <a:cs typeface="Arial"/>
                <a:sym typeface="Arial"/>
              </a:rPr>
              <a:t>Atividade de Aprendizagem 2 </a:t>
            </a:r>
            <a:br>
              <a:rPr lang="en-US">
                <a:latin typeface="Arial"/>
                <a:ea typeface="Arial"/>
                <a:cs typeface="Arial"/>
                <a:sym typeface="Arial"/>
              </a:rPr>
            </a:br>
            <a:endParaRPr>
              <a:latin typeface="Arial"/>
              <a:ea typeface="Arial"/>
              <a:cs typeface="Arial"/>
              <a:sym typeface="Arial"/>
            </a:endParaRPr>
          </a:p>
        </p:txBody>
      </p:sp>
      <p:pic>
        <p:nvPicPr>
          <p:cNvPr id="139" name="Google Shape;139;p13"/>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140" name="Google Shape;140;p13"/>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141" name="Google Shape;141;p13"/>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142" name="Google Shape;142;p13"/>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143" name="Google Shape;143;p13"/>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144" name="Google Shape;144;p13"/>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145" name="Google Shape;145;p13"/>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146" name="Google Shape;146;p13"/>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147" name="Google Shape;147;p13"/>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148" name="Google Shape;148;p13"/>
          <p:cNvSpPr txBox="1"/>
          <p:nvPr/>
        </p:nvSpPr>
        <p:spPr>
          <a:xfrm>
            <a:off x="420303" y="1201264"/>
            <a:ext cx="11616555" cy="5113706"/>
          </a:xfrm>
          <a:prstGeom prst="rect">
            <a:avLst/>
          </a:prstGeom>
          <a:noFill/>
          <a:ln>
            <a:noFill/>
          </a:ln>
        </p:spPr>
        <p:txBody>
          <a:bodyPr spcFirstLastPara="1" wrap="square" lIns="91425" tIns="45700" rIns="91425" bIns="45700" anchor="t" anchorCtr="0">
            <a:noAutofit/>
          </a:bodyPr>
          <a:lstStyle/>
          <a:p>
            <a:pPr marL="228600" marR="0" lvl="0" indent="-114300" algn="just" rtl="0">
              <a:lnSpc>
                <a:spcPct val="90000"/>
              </a:lnSpc>
              <a:spcBef>
                <a:spcPts val="0"/>
              </a:spcBef>
              <a:spcAft>
                <a:spcPts val="0"/>
              </a:spcAft>
              <a:buClr>
                <a:srgbClr val="3F3F3F"/>
              </a:buClr>
              <a:buSzPts val="1800"/>
              <a:buFont typeface="Arial"/>
              <a:buNone/>
            </a:pPr>
            <a:endParaRPr sz="1800" b="0" i="0" u="none" strike="noStrike" cap="none">
              <a:solidFill>
                <a:srgbClr val="595959"/>
              </a:solidFill>
              <a:latin typeface="Arial"/>
              <a:ea typeface="Arial"/>
              <a:cs typeface="Arial"/>
              <a:sym typeface="Arial"/>
            </a:endParaRPr>
          </a:p>
        </p:txBody>
      </p:sp>
      <p:pic>
        <p:nvPicPr>
          <p:cNvPr id="149" name="Google Shape;149;p13"/>
          <p:cNvPicPr preferRelativeResize="0"/>
          <p:nvPr/>
        </p:nvPicPr>
        <p:blipFill rotWithShape="1">
          <a:blip r:embed="rId12">
            <a:alphaModFix/>
          </a:blip>
          <a:srcRect/>
          <a:stretch/>
        </p:blipFill>
        <p:spPr>
          <a:xfrm>
            <a:off x="442788" y="1201264"/>
            <a:ext cx="6600825" cy="4400550"/>
          </a:xfrm>
          <a:prstGeom prst="rect">
            <a:avLst/>
          </a:prstGeom>
          <a:noFill/>
          <a:ln>
            <a:noFill/>
          </a:ln>
        </p:spPr>
      </p:pic>
      <p:sp>
        <p:nvSpPr>
          <p:cNvPr id="150" name="Google Shape;150;p13"/>
          <p:cNvSpPr txBox="1"/>
          <p:nvPr/>
        </p:nvSpPr>
        <p:spPr>
          <a:xfrm>
            <a:off x="575446" y="5665630"/>
            <a:ext cx="5930900" cy="400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a:buNone/>
            </a:pPr>
            <a:r>
              <a:rPr lang="en-US" sz="1000">
                <a:solidFill>
                  <a:schemeClr val="dk1"/>
                </a:solidFill>
                <a:latin typeface="Calibri"/>
                <a:ea typeface="Calibri"/>
                <a:cs typeface="Calibri"/>
                <a:sym typeface="Calibri"/>
              </a:rPr>
              <a:t>Referência</a:t>
            </a:r>
            <a:r>
              <a:rPr lang="en-US" sz="1000" b="0" i="0" u="none" strike="noStrike" cap="none">
                <a:solidFill>
                  <a:schemeClr val="dk1"/>
                </a:solidFill>
                <a:latin typeface="Calibri"/>
                <a:ea typeface="Calibri"/>
                <a:cs typeface="Calibri"/>
                <a:sym typeface="Calibri"/>
              </a:rPr>
              <a:t>: Vecteezy. (n.d.). Man and Woman Discuss for Brainstorming. Retrieved October 19, 2022, from https://www.vecteezy.com/free-vector/discussion </a:t>
            </a:r>
            <a:endParaRPr sz="1400" b="0" i="0" u="none" strike="noStrike" cap="none">
              <a:solidFill>
                <a:srgbClr val="000000"/>
              </a:solidFill>
              <a:latin typeface="Arial"/>
              <a:ea typeface="Arial"/>
              <a:cs typeface="Arial"/>
              <a:sym typeface="Arial"/>
            </a:endParaRPr>
          </a:p>
        </p:txBody>
      </p:sp>
      <p:sp>
        <p:nvSpPr>
          <p:cNvPr id="151" name="Google Shape;151;p13"/>
          <p:cNvSpPr txBox="1"/>
          <p:nvPr/>
        </p:nvSpPr>
        <p:spPr>
          <a:xfrm>
            <a:off x="8234074" y="2104266"/>
            <a:ext cx="3305868"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Reflexão e Discussão</a:t>
            </a:r>
            <a:endParaRPr/>
          </a:p>
          <a:p>
            <a:pPr marL="0" marR="0" lvl="0" indent="0" algn="l" rtl="0">
              <a:lnSpc>
                <a:spcPct val="100000"/>
              </a:lnSpc>
              <a:spcBef>
                <a:spcPts val="0"/>
              </a:spcBef>
              <a:spcAft>
                <a:spcPts val="0"/>
              </a:spcAft>
              <a:buNone/>
            </a:pP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Reflete sobre os exemplos dados e como estes contribuiriam se fossem implementados no teu país.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4"/>
          <p:cNvSpPr txBox="1">
            <a:spLocks noGrp="1"/>
          </p:cNvSpPr>
          <p:nvPr>
            <p:ph type="body" idx="1"/>
          </p:nvPr>
        </p:nvSpPr>
        <p:spPr>
          <a:xfrm>
            <a:off x="575445" y="2457533"/>
            <a:ext cx="48260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a:p>
          <a:p>
            <a:pPr marL="228600" lvl="0" indent="-114300" algn="l" rtl="0">
              <a:lnSpc>
                <a:spcPct val="90000"/>
              </a:lnSpc>
              <a:spcBef>
                <a:spcPts val="1000"/>
              </a:spcBef>
              <a:spcAft>
                <a:spcPts val="0"/>
              </a:spcAft>
              <a:buClr>
                <a:srgbClr val="3F3F3F"/>
              </a:buClr>
              <a:buSzPts val="1800"/>
              <a:buNone/>
            </a:pPr>
            <a:endParaRPr/>
          </a:p>
        </p:txBody>
      </p:sp>
      <p:sp>
        <p:nvSpPr>
          <p:cNvPr id="157" name="Google Shape;157;p14"/>
          <p:cNvSpPr txBox="1">
            <a:spLocks noGrp="1"/>
          </p:cNvSpPr>
          <p:nvPr>
            <p:ph type="body" idx="3"/>
          </p:nvPr>
        </p:nvSpPr>
        <p:spPr>
          <a:xfrm>
            <a:off x="3043946" y="1062384"/>
            <a:ext cx="5902294" cy="90300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a:latin typeface="Arial"/>
                <a:ea typeface="Arial"/>
                <a:cs typeface="Arial"/>
                <a:sym typeface="Arial"/>
              </a:rPr>
              <a:t>Avaliação 2 </a:t>
            </a:r>
            <a:br>
              <a:rPr lang="en-US">
                <a:latin typeface="Arial"/>
                <a:ea typeface="Arial"/>
                <a:cs typeface="Arial"/>
                <a:sym typeface="Arial"/>
              </a:rPr>
            </a:br>
            <a:endParaRPr>
              <a:latin typeface="Arial"/>
              <a:ea typeface="Arial"/>
              <a:cs typeface="Arial"/>
              <a:sym typeface="Arial"/>
            </a:endParaRPr>
          </a:p>
        </p:txBody>
      </p:sp>
      <p:pic>
        <p:nvPicPr>
          <p:cNvPr id="158" name="Google Shape;158;p14"/>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159" name="Google Shape;159;p14"/>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160" name="Google Shape;160;p14"/>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161" name="Google Shape;161;p14"/>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162" name="Google Shape;162;p14"/>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163" name="Google Shape;163;p14"/>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164" name="Google Shape;164;p14"/>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165" name="Google Shape;165;p14"/>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166" name="Google Shape;166;p14"/>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167" name="Google Shape;167;p14"/>
          <p:cNvSpPr txBox="1"/>
          <p:nvPr/>
        </p:nvSpPr>
        <p:spPr>
          <a:xfrm>
            <a:off x="1796817" y="1856743"/>
            <a:ext cx="8598300" cy="2955300"/>
          </a:xfrm>
          <a:prstGeom prst="rect">
            <a:avLst/>
          </a:prstGeom>
          <a:noFill/>
          <a:ln>
            <a:noFill/>
          </a:ln>
        </p:spPr>
        <p:txBody>
          <a:bodyPr spcFirstLastPara="1" wrap="square" lIns="91425" tIns="45700" rIns="91425" bIns="45700" anchor="t" anchorCtr="0">
            <a:spAutoFit/>
          </a:bodyPr>
          <a:lstStyle/>
          <a:p>
            <a:pPr marL="0" marR="3810" lvl="0" indent="0" algn="just" rtl="0">
              <a:lnSpc>
                <a:spcPct val="150000"/>
              </a:lnSpc>
              <a:spcBef>
                <a:spcPts val="0"/>
              </a:spcBef>
              <a:spcAft>
                <a:spcPts val="0"/>
              </a:spcAft>
              <a:buNone/>
            </a:pPr>
            <a:r>
              <a:rPr lang="en-US" sz="1600" b="1" i="0" u="none" strike="noStrike" cap="none">
                <a:solidFill>
                  <a:srgbClr val="666768"/>
                </a:solidFill>
                <a:latin typeface="Arial"/>
                <a:ea typeface="Arial"/>
                <a:cs typeface="Arial"/>
                <a:sym typeface="Arial"/>
              </a:rPr>
              <a:t>Com base nos exemplos, escreve uma breve reflexão e discute as questões abaixo:</a:t>
            </a:r>
            <a:br>
              <a:rPr lang="en-US" sz="1600" b="1" i="0" u="none" strike="noStrike" cap="none">
                <a:solidFill>
                  <a:srgbClr val="666768"/>
                </a:solidFill>
                <a:latin typeface="Arial"/>
                <a:ea typeface="Arial"/>
                <a:cs typeface="Arial"/>
                <a:sym typeface="Arial"/>
              </a:rPr>
            </a:br>
            <a:endParaRPr sz="1600" b="1" i="0" u="none" strike="noStrike" cap="none">
              <a:solidFill>
                <a:srgbClr val="666768"/>
              </a:solidFill>
              <a:latin typeface="Arial"/>
              <a:ea typeface="Arial"/>
              <a:cs typeface="Arial"/>
              <a:sym typeface="Arial"/>
            </a:endParaRPr>
          </a:p>
          <a:p>
            <a:pPr marL="285750" marR="3810" lvl="0" indent="-285750" algn="just" rtl="0">
              <a:lnSpc>
                <a:spcPct val="150000"/>
              </a:lnSpc>
              <a:spcBef>
                <a:spcPts val="0"/>
              </a:spcBef>
              <a:spcAft>
                <a:spcPts val="0"/>
              </a:spcAft>
              <a:buClr>
                <a:srgbClr val="666768"/>
              </a:buClr>
              <a:buSzPts val="1600"/>
              <a:buFont typeface="Arial"/>
              <a:buChar char="•"/>
            </a:pPr>
            <a:r>
              <a:rPr lang="en-US" sz="1600" b="0" i="0" u="none" strike="noStrike" cap="none">
                <a:solidFill>
                  <a:srgbClr val="666768"/>
                </a:solidFill>
                <a:latin typeface="Arial"/>
                <a:ea typeface="Arial"/>
                <a:cs typeface="Arial"/>
                <a:sym typeface="Arial"/>
              </a:rPr>
              <a:t>Como promover a cidadania ativa dos jovens através dos direitos e deveres dos cidadãos. Que boas práticas/exemplos seriam úteis para promover a participação cívica?</a:t>
            </a:r>
            <a:endParaRPr sz="1400" b="0" i="0" u="none" strike="noStrike" cap="none">
              <a:solidFill>
                <a:srgbClr val="000000"/>
              </a:solidFill>
              <a:latin typeface="Arial"/>
              <a:ea typeface="Arial"/>
              <a:cs typeface="Arial"/>
              <a:sym typeface="Arial"/>
            </a:endParaRPr>
          </a:p>
          <a:p>
            <a:pPr marL="285750" marR="3810" lvl="0" indent="-285750" algn="just" rtl="0">
              <a:lnSpc>
                <a:spcPct val="150000"/>
              </a:lnSpc>
              <a:spcBef>
                <a:spcPts val="0"/>
              </a:spcBef>
              <a:spcAft>
                <a:spcPts val="0"/>
              </a:spcAft>
              <a:buClr>
                <a:srgbClr val="666768"/>
              </a:buClr>
              <a:buSzPts val="1600"/>
              <a:buFont typeface="Arial"/>
              <a:buChar char="•"/>
            </a:pPr>
            <a:r>
              <a:rPr lang="en-US" sz="1600" b="0" i="0" u="none" strike="noStrike" cap="none">
                <a:solidFill>
                  <a:srgbClr val="666768"/>
                </a:solidFill>
                <a:latin typeface="Arial"/>
                <a:ea typeface="Arial"/>
                <a:cs typeface="Arial"/>
                <a:sym typeface="Arial"/>
              </a:rPr>
              <a:t>Dá outros exemplos de como os jovens podem tornar-se agentes de mudança.</a:t>
            </a:r>
            <a:endParaRPr sz="1600">
              <a:solidFill>
                <a:srgbClr val="666768"/>
              </a:solidFill>
            </a:endParaRPr>
          </a:p>
          <a:p>
            <a:pPr marL="285750" marR="3810" lvl="0" indent="-285750" algn="just" rtl="0">
              <a:lnSpc>
                <a:spcPct val="150000"/>
              </a:lnSpc>
              <a:spcBef>
                <a:spcPts val="0"/>
              </a:spcBef>
              <a:spcAft>
                <a:spcPts val="0"/>
              </a:spcAft>
              <a:buClr>
                <a:srgbClr val="666768"/>
              </a:buClr>
              <a:buSzPts val="1600"/>
              <a:buFont typeface="Arial"/>
              <a:buChar char="•"/>
            </a:pPr>
            <a:r>
              <a:rPr lang="en-US" sz="1600" b="0" i="0" u="none" strike="noStrike" cap="none">
                <a:solidFill>
                  <a:srgbClr val="666768"/>
                </a:solidFill>
                <a:latin typeface="Arial"/>
                <a:ea typeface="Arial"/>
                <a:cs typeface="Arial"/>
                <a:sym typeface="Arial"/>
              </a:rPr>
              <a:t>Como a sociedade pode construir um ambiente positivo para respeitar os direitos e deveres de todos?</a:t>
            </a:r>
            <a:endParaRPr sz="1600" b="0" i="0" u="none" strike="noStrike" cap="none">
              <a:solidFill>
                <a:srgbClr val="66676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76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body" idx="1"/>
          </p:nvPr>
        </p:nvSpPr>
        <p:spPr>
          <a:xfrm>
            <a:off x="6956466" y="3062189"/>
            <a:ext cx="4151647" cy="39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a:solidFill>
                  <a:schemeClr val="lt1"/>
                </a:solidFill>
                <a:latin typeface="Arial"/>
                <a:ea typeface="Arial"/>
                <a:cs typeface="Arial"/>
                <a:sym typeface="Arial"/>
              </a:rPr>
              <a:t>Bibliografia</a:t>
            </a:r>
            <a:endParaRPr>
              <a:solidFill>
                <a:schemeClr val="lt1"/>
              </a:solidFill>
              <a:latin typeface="Arial"/>
              <a:ea typeface="Arial"/>
              <a:cs typeface="Arial"/>
              <a:sym typeface="Arial"/>
            </a:endParaRPr>
          </a:p>
        </p:txBody>
      </p:sp>
      <p:sp>
        <p:nvSpPr>
          <p:cNvPr id="173" name="Google Shape;173;p21"/>
          <p:cNvSpPr/>
          <p:nvPr/>
        </p:nvSpPr>
        <p:spPr>
          <a:xfrm>
            <a:off x="8657164" y="4088821"/>
            <a:ext cx="750250" cy="46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E879D"/>
              </a:solidFill>
              <a:latin typeface="Calibri"/>
              <a:ea typeface="Calibri"/>
              <a:cs typeface="Calibri"/>
              <a:sym typeface="Calibri"/>
            </a:endParaRPr>
          </a:p>
        </p:txBody>
      </p:sp>
      <p:pic>
        <p:nvPicPr>
          <p:cNvPr id="174" name="Google Shape;174;p21"/>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175" name="Google Shape;175;p21"/>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176" name="Google Shape;176;p21"/>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177" name="Google Shape;177;p21"/>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178" name="Google Shape;178;p21"/>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179" name="Google Shape;179;p21"/>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180" name="Google Shape;180;p21"/>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181" name="Google Shape;181;p21"/>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182" name="Google Shape;182;p21"/>
          <p:cNvPicPr preferRelativeResize="0"/>
          <p:nvPr/>
        </p:nvPicPr>
        <p:blipFill rotWithShape="1">
          <a:blip r:embed="rId11">
            <a:alphaModFix/>
          </a:blip>
          <a:srcRect/>
          <a:stretch/>
        </p:blipFill>
        <p:spPr>
          <a:xfrm>
            <a:off x="5337868" y="6080662"/>
            <a:ext cx="1314450" cy="4400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2"/>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188" name="Google Shape;188;p22"/>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189" name="Google Shape;189;p22"/>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190" name="Google Shape;190;p22"/>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191" name="Google Shape;191;p22"/>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192" name="Google Shape;192;p22"/>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193" name="Google Shape;193;p22"/>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194" name="Google Shape;194;p22"/>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195" name="Google Shape;195;p22"/>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196" name="Google Shape;196;p22"/>
          <p:cNvSpPr txBox="1"/>
          <p:nvPr/>
        </p:nvSpPr>
        <p:spPr>
          <a:xfrm>
            <a:off x="1007706" y="759346"/>
            <a:ext cx="11051637" cy="539751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Beauvais, C., McKay, L., &amp; Seddon, A. (2001). A Literature Review on Youth and Citizenship. CPRN Discussion Paper</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Civic Engagement | Youth.gov. (n.d.). Retrieved October 18, 2022, from </a:t>
            </a:r>
            <a:r>
              <a:rPr lang="en-US" sz="1300" b="0" i="0" u="none" strike="noStrike" cap="none">
                <a:solidFill>
                  <a:srgbClr val="595959"/>
                </a:solidFill>
                <a:uFill>
                  <a:noFill/>
                </a:uFill>
                <a:latin typeface="Arial"/>
                <a:ea typeface="Arial"/>
                <a:cs typeface="Arial"/>
                <a:sym typeface="Arial"/>
                <a:hlinkClick r:id="rId12">
                  <a:extLst>
                    <a:ext uri="{A12FA001-AC4F-418D-AE19-62706E023703}">
                      <ahyp:hlinkClr xmlns:ahyp="http://schemas.microsoft.com/office/drawing/2018/hyperlinkcolor" val="tx"/>
                    </a:ext>
                  </a:extLst>
                </a:hlinkClick>
              </a:rPr>
              <a:t>https://youth.gov/youth-topics/civic-engagement-and-volunteering</a:t>
            </a:r>
            <a:r>
              <a:rPr lang="en-US" sz="1300" b="0" i="0" u="none" strike="noStrike" cap="none">
                <a:solidFill>
                  <a:srgbClr val="595959"/>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Council of Europe. (2021, October 7). Boosting child and youth participation - from voice to choice. Commissioner for Human Rights. Retrieved October 20, 2022, from </a:t>
            </a:r>
            <a:r>
              <a:rPr lang="en-US" sz="1300" b="0" i="0" u="none" strike="noStrike" cap="none">
                <a:solidFill>
                  <a:srgbClr val="595959"/>
                </a:solidFill>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https://www.coe.int/en/web/commissioner/-/boosting-child-and-youth-participation-from-voice-to-choice</a:t>
            </a:r>
            <a:r>
              <a:rPr lang="en-US" sz="1300" b="0" i="0" u="none" strike="noStrike" cap="none">
                <a:solidFill>
                  <a:srgbClr val="595959"/>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European Youth Parliament (EYP) - </a:t>
            </a:r>
            <a:r>
              <a:rPr lang="en-US" sz="1300" b="0" i="0" u="none" strike="noStrike" cap="none">
                <a:solidFill>
                  <a:srgbClr val="595959"/>
                </a:solidFill>
                <a:uFill>
                  <a:noFill/>
                </a:uFill>
                <a:latin typeface="Arial"/>
                <a:ea typeface="Arial"/>
                <a:cs typeface="Arial"/>
                <a:sym typeface="Arial"/>
                <a:hlinkClick r:id="rId14">
                  <a:extLst>
                    <a:ext uri="{A12FA001-AC4F-418D-AE19-62706E023703}">
                      <ahyp:hlinkClr xmlns:ahyp="http://schemas.microsoft.com/office/drawing/2018/hyperlinkcolor" val="tx"/>
                    </a:ext>
                  </a:extLst>
                </a:hlinkClick>
              </a:rPr>
              <a:t>https://eyp.org/</a:t>
            </a:r>
            <a:r>
              <a:rPr lang="en-US" sz="1300" b="0" i="0" u="none" strike="noStrike" cap="none">
                <a:solidFill>
                  <a:srgbClr val="595959"/>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McKay, B. A. K. (2021, September 26). A Citizen’s Bill of Responsibilities. The Art of Manliness. Retrieved October 19, 2022, from </a:t>
            </a:r>
            <a:r>
              <a:rPr lang="en-US" sz="1300" b="0" i="0" u="none" strike="noStrike" cap="none">
                <a:solidFill>
                  <a:srgbClr val="595959"/>
                </a:solidFill>
                <a:uFill>
                  <a:noFill/>
                </a:uFill>
                <a:latin typeface="Arial"/>
                <a:ea typeface="Arial"/>
                <a:cs typeface="Arial"/>
                <a:sym typeface="Arial"/>
                <a:hlinkClick r:id="rId15">
                  <a:extLst>
                    <a:ext uri="{A12FA001-AC4F-418D-AE19-62706E023703}">
                      <ahyp:hlinkClr xmlns:ahyp="http://schemas.microsoft.com/office/drawing/2018/hyperlinkcolor" val="tx"/>
                    </a:ext>
                  </a:extLst>
                </a:hlinkClick>
              </a:rPr>
              <a:t>https://www.artofmanliness.com/character/advice/citizens-bill-responsibilities/</a:t>
            </a:r>
            <a:r>
              <a:rPr lang="en-US" sz="1300" b="0" i="0" u="none" strike="noStrike" cap="none">
                <a:solidFill>
                  <a:srgbClr val="595959"/>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OECD Development Policy Tools, Evidence-based Policy Making for Youth Well-being. OECD iLibrary. Retrieved October 18, 2022, from </a:t>
            </a:r>
            <a:r>
              <a:rPr lang="en-US" sz="1300" b="0" i="0" u="none" strike="noStrike" cap="none">
                <a:solidFill>
                  <a:srgbClr val="595959"/>
                </a:solidFill>
                <a:uFill>
                  <a:noFill/>
                </a:uFill>
                <a:latin typeface="Arial"/>
                <a:ea typeface="Arial"/>
                <a:cs typeface="Arial"/>
                <a:sym typeface="Arial"/>
                <a:hlinkClick r:id="rId16">
                  <a:extLst>
                    <a:ext uri="{A12FA001-AC4F-418D-AE19-62706E023703}">
                      <ahyp:hlinkClr xmlns:ahyp="http://schemas.microsoft.com/office/drawing/2018/hyperlinkcolor" val="tx"/>
                    </a:ext>
                  </a:extLst>
                </a:hlinkClick>
              </a:rPr>
              <a:t>https://www.oecd-ilibrary.org/sites/9789264283923-10-en/index.html?itemId=/content/component/9789264283923-10-en</a:t>
            </a:r>
            <a:r>
              <a:rPr lang="en-US" sz="1300" b="0" i="0" u="none" strike="noStrike" cap="none">
                <a:solidFill>
                  <a:srgbClr val="595959"/>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Types of Civic Engagement | Center for Civic Engagement - Illinois State. (2022, July 20). Retrieved October 20, 2022, from </a:t>
            </a:r>
            <a:r>
              <a:rPr lang="en-US" sz="1300" b="0" i="0" u="none" strike="noStrike" cap="none">
                <a:solidFill>
                  <a:srgbClr val="595959"/>
                </a:solidFill>
                <a:uFill>
                  <a:noFill/>
                </a:uFill>
                <a:latin typeface="Arial"/>
                <a:ea typeface="Arial"/>
                <a:cs typeface="Arial"/>
                <a:sym typeface="Arial"/>
                <a:hlinkClick r:id="rId17">
                  <a:extLst>
                    <a:ext uri="{A12FA001-AC4F-418D-AE19-62706E023703}">
                      <ahyp:hlinkClr xmlns:ahyp="http://schemas.microsoft.com/office/drawing/2018/hyperlinkcolor" val="tx"/>
                    </a:ext>
                  </a:extLst>
                </a:hlinkClick>
              </a:rPr>
              <a:t>https://civicengagement.illinoisstate.edu/faculty-staff/engagement-types/</a:t>
            </a:r>
            <a:r>
              <a:rPr lang="en-US" sz="1300" b="0" i="0" u="none" strike="noStrike" cap="none">
                <a:solidFill>
                  <a:srgbClr val="595959"/>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Schlozman, K.L., Burns, N. and Verba, S. 1994 ‘Gender and the Pathways to Participation: The Role of Resources’, The Journal of Politics 56(4): 963–90. </a:t>
            </a:r>
            <a:endParaRPr sz="1300" b="0" i="0" u="none" strike="noStrike" cap="none">
              <a:solidFill>
                <a:srgbClr val="595959"/>
              </a:solidFill>
              <a:latin typeface="Arial"/>
              <a:ea typeface="Arial"/>
              <a:cs typeface="Arial"/>
              <a:sym typeface="Arial"/>
            </a:endParaRPr>
          </a:p>
          <a:p>
            <a:pPr marL="228600" marR="0" lvl="0" indent="-228600" algn="l" rtl="0">
              <a:lnSpc>
                <a:spcPct val="90000"/>
              </a:lnSpc>
              <a:spcBef>
                <a:spcPts val="10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Schlozman, K.L., Burns, N. and Verba, S. 1999 ‘What Happened at Work Today? A Multistage Model of Gender, Employment, and Political Participation’, The Journal of Politics 61: 29–53. </a:t>
            </a:r>
            <a:endParaRPr sz="1300" b="0" i="0" u="none" strike="noStrike" cap="none">
              <a:solidFill>
                <a:srgbClr val="595959"/>
              </a:solidFill>
              <a:latin typeface="Arial"/>
              <a:ea typeface="Arial"/>
              <a:cs typeface="Arial"/>
              <a:sym typeface="Arial"/>
            </a:endParaRPr>
          </a:p>
          <a:p>
            <a:pPr marL="228600" marR="0" lvl="0" indent="-228600" algn="l" rtl="0">
              <a:lnSpc>
                <a:spcPct val="90000"/>
              </a:lnSpc>
              <a:spcBef>
                <a:spcPts val="10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UNICEF (2001): The participation rights of adolescents: a strategic approach. UNICEF Working Paper Series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University of North Alabama. (n.d.). A Focus on Civic Engagement, Advocacy, and Justice. Retrieved October 20, 2022, from https://www.una.edu/blog/socialinclusion/civic-engagement.html </a:t>
            </a:r>
            <a:endParaRPr sz="1300" b="0" i="0" u="none" strike="noStrike" cap="none">
              <a:solidFill>
                <a:srgbClr val="595959"/>
              </a:solidFill>
              <a:latin typeface="Arial"/>
              <a:ea typeface="Arial"/>
              <a:cs typeface="Arial"/>
              <a:sym typeface="Arial"/>
            </a:endParaRPr>
          </a:p>
          <a:p>
            <a:pPr marL="228600" marR="0" lvl="0" indent="-228600" algn="l" rtl="0">
              <a:lnSpc>
                <a:spcPct val="90000"/>
              </a:lnSpc>
              <a:spcBef>
                <a:spcPts val="10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United Nations. (1948). Universal Declaration of Human Rights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595959"/>
              </a:buClr>
              <a:buSzPts val="1300"/>
              <a:buFont typeface="Arial"/>
              <a:buChar char="•"/>
            </a:pPr>
            <a:r>
              <a:rPr lang="en-US" sz="1300" b="0" i="0" u="none" strike="noStrike" cap="none">
                <a:solidFill>
                  <a:srgbClr val="595959"/>
                </a:solidFill>
                <a:latin typeface="Arial"/>
                <a:ea typeface="Arial"/>
                <a:cs typeface="Arial"/>
                <a:sym typeface="Arial"/>
              </a:rPr>
              <a:t>Youth participation activities. (n.d.). Erasmus+. Retrieved October 20, 2022, from https://erasmus-plus.ec.europa.eu/programme-guide/part-b/key-action-1/youth-participation</a:t>
            </a:r>
            <a:endParaRPr sz="1300" b="0" i="0" u="none" strike="noStrike" cap="none">
              <a:solidFill>
                <a:srgbClr val="595959"/>
              </a:solidFill>
              <a:latin typeface="Arial"/>
              <a:ea typeface="Arial"/>
              <a:cs typeface="Arial"/>
              <a:sym typeface="Arial"/>
            </a:endParaRPr>
          </a:p>
          <a:p>
            <a:pPr marL="228600" marR="0" lvl="0" indent="-114300" algn="l" rtl="0">
              <a:lnSpc>
                <a:spcPct val="90000"/>
              </a:lnSpc>
              <a:spcBef>
                <a:spcPts val="1000"/>
              </a:spcBef>
              <a:spcAft>
                <a:spcPts val="0"/>
              </a:spcAft>
              <a:buClr>
                <a:srgbClr val="3F3F3F"/>
              </a:buClr>
              <a:buSzPts val="1800"/>
              <a:buFont typeface="Arial"/>
              <a:buNone/>
            </a:pPr>
            <a:endParaRPr sz="1800" b="0" i="0" u="none" strike="noStrike" cap="none">
              <a:solidFill>
                <a:srgbClr val="595959"/>
              </a:solidFill>
              <a:latin typeface="Arial"/>
              <a:ea typeface="Arial"/>
              <a:cs typeface="Arial"/>
              <a:sym typeface="Arial"/>
            </a:endParaRPr>
          </a:p>
          <a:p>
            <a:pPr marL="228600" marR="0" lvl="0" indent="-114300" algn="l" rtl="0">
              <a:lnSpc>
                <a:spcPct val="90000"/>
              </a:lnSpc>
              <a:spcBef>
                <a:spcPts val="1000"/>
              </a:spcBef>
              <a:spcAft>
                <a:spcPts val="0"/>
              </a:spcAft>
              <a:buClr>
                <a:srgbClr val="3F3F3F"/>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1332</Words>
  <Application>Microsoft Office PowerPoint</Application>
  <PresentationFormat>Widescreen</PresentationFormat>
  <Paragraphs>47</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APR_Joana</dc:creator>
  <cp:lastModifiedBy>Giannis Sifakis</cp:lastModifiedBy>
  <cp:revision>1</cp:revision>
  <dcterms:created xsi:type="dcterms:W3CDTF">2019-04-05T09:40:46Z</dcterms:created>
  <dcterms:modified xsi:type="dcterms:W3CDTF">2023-09-27T13:37:01Z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954308</vt:lpwstr>
  </property>
  <property fmtid="{D5CDD505-2E9C-101B-9397-08002B2CF9AE}" pid="3" name="NXPowerLiteSettings">
    <vt:lpwstr>C7000400038000</vt:lpwstr>
  </property>
  <property fmtid="{D5CDD505-2E9C-101B-9397-08002B2CF9AE}" pid="4" name="NXPowerLiteVersion">
    <vt:lpwstr>S8.2.3</vt:lpwstr>
  </property>
</Properties>
</file>