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0018713" cy="68897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50rY88P44whTLZRtOJ9q3ESQQ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2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>
  <p:cSld name="Chapter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Picture">
  <p:cSld name="Slide-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6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ter Title">
  <p:cSld name="2_Chapter 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text">
  <p:cSld name="Slide-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Pie">
  <p:cSld name="Slide Pi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30" name="Google Shape;30;p30"/>
          <p:cNvGraphicFramePr/>
          <p:nvPr/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Google Shape;31;p30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Half">
  <p:cSld name="Slide-Half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/>
          <p:nvPr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rgbClr val="D8D8D8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>
            <a:spLocks noGrp="1"/>
          </p:cNvSpPr>
          <p:nvPr>
            <p:ph type="pic" idx="3"/>
          </p:nvPr>
        </p:nvSpPr>
        <p:spPr>
          <a:xfrm>
            <a:off x="0" y="1228175"/>
            <a:ext cx="4592638" cy="4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1"/>
          <p:cNvSpPr/>
          <p:nvPr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Media">
  <p:cSld name="Slide-Med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>
            <a:spLocks noGrp="1"/>
          </p:cNvSpPr>
          <p:nvPr>
            <p:ph type="media" idx="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">
  <p:cSld name="2_Cov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3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youth.gov/youth-topics/civic-engagement-and-volunteering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openxmlformats.org/officeDocument/2006/relationships/hyperlink" Target="https://www.una.edu/blog/socialinclusion/civic-engagement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civicengagement.illinoisstate.edu/faculty-staff/engagement-types/" TargetMode="External"/><Relationship Id="rId3" Type="http://schemas.openxmlformats.org/officeDocument/2006/relationships/hyperlink" Target="https://www.oecd-ilibrary.org/sites/9789264283923-10-en/index.html?itemId=/content/component/9789264283923-10-en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eyp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hyperlink" Target="https://erasmus-plus.ec.europa.eu/programme-guide/part-b/key-action-1/youth-participation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www.coe.int/en/web/commissioner/-/boosting-child-and-youth-participation-from-voice-to-choic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coe.int/en/web/commissioner/-/boosting-child-and-youth-participation-from-voice-to-choic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youth.gov/youth-topics/civic-engagement-and-volunteering" TargetMode="External"/><Relationship Id="rId17" Type="http://schemas.openxmlformats.org/officeDocument/2006/relationships/hyperlink" Target="https://civicengagement.illinoisstate.edu/faculty-staff/engagement-types/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oecd-ilibrary.org/sites/9789264283923-10-en/index.html?itemId=/content/component/9789264283923-10-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www.artofmanliness.com/character/advice/citizens-bill-responsibilities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eyp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7248954" y="3258883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2 Lição 3</a:t>
            </a:r>
            <a:b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Tornar-se um Cidadão Ativo</a:t>
            </a:r>
            <a:b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/>
          <p:nvPr/>
        </p:nvSpPr>
        <p:spPr>
          <a:xfrm>
            <a:off x="8949653" y="413913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62750" y="1420000"/>
            <a:ext cx="5418900" cy="4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b="1"/>
              <a:t>Participação cívica ativa: </a:t>
            </a:r>
            <a:br>
              <a:rPr lang="en-US" sz="1700" b="1"/>
            </a:br>
            <a:endParaRPr sz="17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O envolvimento cívico implica </a:t>
            </a:r>
            <a:r>
              <a:rPr lang="en-US" sz="1700" b="1"/>
              <a:t>trabalhar para fazer a diferença na vida cívica da própria comunidade </a:t>
            </a:r>
            <a:r>
              <a:rPr lang="en-US" sz="1700"/>
              <a:t>e desenvolver a combinação de conhecimentos, competências, valores e motivação para fazer essa diferença. Significa promover a qualidade de vida numa comunidade, através de processos políticos e não políticos. (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Civic Engagement</a:t>
            </a:r>
            <a:r>
              <a:rPr lang="en-US" sz="1700"/>
              <a:t> | Youth.gov. (n.d.). Retrieved October 18, 2022).</a:t>
            </a:r>
            <a:endParaRPr sz="17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 b="1"/>
              <a:t>Participação cívica passiva: </a:t>
            </a:r>
            <a:br>
              <a:rPr lang="en-US" sz="1700" b="1"/>
            </a:br>
            <a:r>
              <a:rPr lang="en-US" sz="1700"/>
              <a:t>De um modo geral, os esforços de envolvimento público centram-se nos requisitos legais mínimos para a participação pública, incluindo períodos de comentários públicos e audições públicas. O cidadão é passivo e não ativo numa sociedade.</a:t>
            </a:r>
            <a:endParaRPr sz="17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pic>
        <p:nvPicPr>
          <p:cNvPr id="69" name="Google Shape;69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113" r="4114"/>
          <a:stretch/>
        </p:blipFill>
        <p:spPr>
          <a:xfrm>
            <a:off x="5680175" y="1222151"/>
            <a:ext cx="6379176" cy="38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3171212" y="714559"/>
            <a:ext cx="5647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Envolvimento Cívico Ativo e Passivo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141562" y="5526550"/>
            <a:ext cx="564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Referência: University of North Alabama. (n.d.). </a:t>
            </a:r>
            <a:r>
              <a:rPr lang="en-US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Focus on Civic Engagement, Advocacy, and Justice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Retrieved October 20, 2022, from </a:t>
            </a: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https://www.una.edu/blog/socialinclusion/civic-engagement.html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275672" y="1501541"/>
            <a:ext cx="519764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MODELO CONTÍNUO DA CIDADANIA ATIVA </a:t>
            </a:r>
            <a:endParaRPr sz="1800" b="1" i="0" u="none" strike="noStrike" cap="non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096000" y="3268783"/>
            <a:ext cx="91119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210808" y="3048185"/>
            <a:ext cx="122553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Voluntário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8436342" y="2586508"/>
            <a:ext cx="138330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Cidadão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Consciencioso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9836033" y="2232753"/>
            <a:ext cx="138330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Cidadão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Ativo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850725" y="3852001"/>
            <a:ext cx="1262400" cy="9543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Representa qualquer indivíduo que não tenha consciência do seu papel nas questões sociais que existem </a:t>
            </a:r>
            <a:r>
              <a:rPr lang="en-US" sz="800" b="1">
                <a:solidFill>
                  <a:schemeClr val="lt1"/>
                </a:solidFill>
              </a:rPr>
              <a:t>n</a:t>
            </a:r>
            <a:r>
              <a:rPr lang="en-US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sociedade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210808" y="3576560"/>
            <a:ext cx="1225534" cy="923330"/>
          </a:xfrm>
          <a:prstGeom prst="rect">
            <a:avLst/>
          </a:prstGeom>
          <a:solidFill>
            <a:srgbClr val="37C9EF"/>
          </a:solidFill>
          <a:ln w="9525" cap="flat" cmpd="sng">
            <a:solidFill>
              <a:srgbClr val="37C9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Representa qualquer indivíduo que esteja participando </a:t>
            </a:r>
            <a:r>
              <a:rPr lang="en-US" sz="900" b="1">
                <a:solidFill>
                  <a:schemeClr val="lt1"/>
                </a:solidFill>
              </a:rPr>
              <a:t>em</a:t>
            </a: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serviços comunitários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8565228" y="3323280"/>
            <a:ext cx="1225534" cy="830997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Representa qualquer indivíduo que esteja procurando uma compreensão mais profunda das injustiças sociais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923632" y="3067162"/>
            <a:ext cx="1484885" cy="784830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Representa qualquer indivíduo que está a  tomar decisões com base no benefício da comunidade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137404" y="1822851"/>
            <a:ext cx="3464718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Adaptado de Break Away (2014)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97325" y="1134625"/>
            <a:ext cx="6436612" cy="48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 b="1"/>
              <a:t>A participação dos jovens envolve ativamente os jovens nos processos de tomada de decisão sobre questões que os afetam. </a:t>
            </a:r>
            <a:r>
              <a:rPr lang="en-US" sz="1500"/>
              <a:t>Os jovens dão contributos inestimáveis para as comunidades e são eles próprios capacitados quando participam. Através da participação, os jovens aprendem a processar informação e a desenvolver capacidades de tomada de decisão. Permite também que os jovens compreendam melhor o funcionamento dos organismos governamentais e aumenta a transparência pública e, por conseguinte, a responsabilização (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OECD Development Policy Tools, Evidence-based Policy Making for Youth Well-being</a:t>
            </a:r>
            <a:r>
              <a:rPr lang="en-US" sz="1500"/>
              <a:t>. OECD iLibrary. Retrieved October 18, 2022)</a:t>
            </a:r>
            <a:endParaRPr sz="15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500" b="1"/>
              <a:t>Algumas formas de participação dos jovens são: </a:t>
            </a:r>
            <a:br>
              <a:rPr lang="en-US" sz="1500" b="1"/>
            </a:br>
            <a:r>
              <a:rPr lang="en-US" sz="1500"/>
              <a:t>-Trabalho voluntário (a nível local e regional)</a:t>
            </a:r>
            <a:br>
              <a:rPr lang="en-US" sz="1500"/>
            </a:br>
            <a:r>
              <a:rPr lang="en-US" sz="1500"/>
              <a:t>-Campanhas de sensibilização </a:t>
            </a:r>
            <a:br>
              <a:rPr lang="en-US" sz="1500"/>
            </a:br>
            <a:r>
              <a:rPr lang="en-US" sz="1500"/>
              <a:t>-Consultas públicas – para dar voz às suas necessidades e preocupações e apresentar as suas sugestões</a:t>
            </a:r>
            <a:br>
              <a:rPr lang="en-US" sz="1500"/>
            </a:br>
            <a:r>
              <a:rPr lang="en-US" sz="1500"/>
              <a:t>-Conselhos Nacionais da Juventude </a:t>
            </a:r>
            <a:br>
              <a:rPr lang="en-US" sz="1500"/>
            </a:br>
            <a:r>
              <a:rPr lang="en-US" sz="1500"/>
              <a:t>-ONG (atividades organizadas)</a:t>
            </a:r>
            <a:br>
              <a:rPr lang="en-US" sz="1500"/>
            </a:br>
            <a:r>
              <a:rPr lang="en-US" sz="1500"/>
              <a:t>-Advocacia e debates participativos</a:t>
            </a:r>
            <a:br>
              <a:rPr lang="en-US" sz="1500"/>
            </a:br>
            <a:endParaRPr b="1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3"/>
          </p:nvPr>
        </p:nvSpPr>
        <p:spPr>
          <a:xfrm>
            <a:off x="3715251" y="644050"/>
            <a:ext cx="47616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Participação dos Jovens </a:t>
            </a:r>
            <a:br>
              <a:rPr lang="en-US" sz="2400"/>
            </a:br>
            <a:endParaRPr sz="2400"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6994106" y="5031053"/>
            <a:ext cx="51403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Referência: Types of Civic Engagement | Center for Civic Engagement - Illinois State. (2022, July 20). Retrieved October 20, 2022, from </a:t>
            </a: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https://civicengagement.illinoisstate.edu/faculty-staff/engagement-types/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14">
            <a:alphaModFix/>
          </a:blip>
          <a:srcRect t="1903" b="1904"/>
          <a:stretch/>
        </p:blipFill>
        <p:spPr>
          <a:xfrm>
            <a:off x="6919018" y="1502079"/>
            <a:ext cx="5246688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222300" y="1222150"/>
            <a:ext cx="6774600" cy="49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O </a:t>
            </a:r>
            <a:r>
              <a:rPr lang="en-US" sz="1400" b="1"/>
              <a:t>Parlamento Europeu da Juventude </a:t>
            </a:r>
            <a:r>
              <a:rPr lang="en-US" sz="1400"/>
              <a:t>é um programa educativo entre pares que reúne jovens de toda a Europa para debater as questões prementes do nosso tempo. A sua missão é inspirar e capacitar uma geração jovem de cidadãos informados, de mente aberta, responsáveis e ativos que moldam a sociedade e geram impacto.</a:t>
            </a:r>
            <a:br>
              <a:rPr lang="en-US" sz="1400" u="sng">
                <a:solidFill>
                  <a:schemeClr val="hlink"/>
                </a:solidFill>
              </a:rPr>
            </a:br>
            <a:endParaRPr sz="14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O que fazem:</a:t>
            </a:r>
            <a:br>
              <a:rPr lang="en-US" sz="1400" b="1"/>
            </a:br>
            <a:r>
              <a:rPr lang="en-US" sz="1400"/>
              <a:t>-Fórum Aberto para a Juventude</a:t>
            </a:r>
            <a:br>
              <a:rPr lang="en-US" sz="1400"/>
            </a:br>
            <a:r>
              <a:rPr lang="en-US" sz="1400"/>
              <a:t>-Diálogo Intercultural</a:t>
            </a:r>
            <a:br>
              <a:rPr lang="en-US" sz="1400"/>
            </a:br>
            <a:r>
              <a:rPr lang="en-US" sz="1400"/>
              <a:t>-Desenvolvimento de Competências </a:t>
            </a:r>
            <a:br>
              <a:rPr lang="en-US" sz="1400"/>
            </a:br>
            <a:r>
              <a:rPr lang="en-US" sz="1400"/>
              <a:t>-Rede de Agentes de Mudança</a:t>
            </a:r>
            <a:endParaRPr sz="16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 b="1"/>
              <a:t>Explora esta iniciativa e, em seguida, reflete sobre as seguintes questões:</a:t>
            </a:r>
            <a:br>
              <a:rPr lang="en-US" sz="1400" b="1"/>
            </a:br>
            <a:r>
              <a:rPr lang="en-US" sz="1400"/>
              <a:t>1. O que é que comunidade significa para ti? Como podes envolver-te social e politicamente?</a:t>
            </a:r>
            <a:br>
              <a:rPr lang="en-US" sz="1400"/>
            </a:br>
            <a:r>
              <a:rPr lang="en-US" sz="1400"/>
              <a:t>2. Quais são as principais barreiras e desafios que impedem os Jovens de participar em atividades na comunidade? Que tipo de soluções sugeres?</a:t>
            </a:r>
            <a:br>
              <a:rPr lang="en-US" sz="1400"/>
            </a:br>
            <a:r>
              <a:rPr lang="en-US" sz="1400"/>
              <a:t>3. Alguma vez participaste em atividades relacionadas com a cidadania ativa? Se sim, quem os organizou e de que se tratava?</a:t>
            </a:r>
            <a:br>
              <a:rPr lang="en-US" sz="1400"/>
            </a:br>
            <a:endParaRPr sz="1600"/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b="1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3"/>
          </p:nvPr>
        </p:nvSpPr>
        <p:spPr>
          <a:xfrm>
            <a:off x="3832024" y="633660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Exemplos de Participação dos jovens </a:t>
            </a:r>
            <a:br>
              <a:rPr lang="en-US" sz="2400"/>
            </a:br>
            <a:endParaRPr sz="2400"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9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12">
            <a:alphaModFix/>
          </a:blip>
          <a:srcRect l="9675" r="9675"/>
          <a:stretch/>
        </p:blipFill>
        <p:spPr>
          <a:xfrm>
            <a:off x="7140970" y="1931438"/>
            <a:ext cx="4918373" cy="30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0430055" y="5136139"/>
            <a:ext cx="29551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Referência: </a:t>
            </a: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https://eyp.org/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04925" y="1573500"/>
            <a:ext cx="90870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«</a:t>
            </a:r>
            <a:r>
              <a:rPr lang="en-US" sz="1500" b="1"/>
              <a:t>As atividades de participação dos jovens podem ser ativamente utilizadas para conduzir diálogos e debates entre jovens e decisores políticos, a fim de promover a participação ativa dos jovens na vida democrática na Europa. </a:t>
            </a:r>
            <a:r>
              <a:rPr lang="en-US" sz="1500"/>
              <a:t>Como resultado concreto, os jovens são capazes de fazer ouvir a sua voz (através da formulação de posições, propostas e recomendações), especialmente sobre a forma como as políticas de juventude devem ser moldadas e implementadas na Europa. As atividades de participação dos jovens podem também assumir a forma de ação cívica e ativismo juvenil, permitindo que os jovens se envolvam de várias formas para aumentar a sensibilização para questões que lhes interessam» (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Youth participation activities.</a:t>
            </a:r>
            <a:r>
              <a:rPr lang="en-US" sz="1500"/>
              <a:t> (n.d.). Erasmus+. Retrieved October 20, 2022).</a:t>
            </a:r>
            <a:endParaRPr sz="15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2572951" y="687125"/>
            <a:ext cx="78759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Atividade de aprendizagem 3: Com base na reflexão, tenta agora desenvolver a tua campanha ou o teu cartaz</a:t>
            </a:r>
            <a:endParaRPr sz="2400"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304925" y="3668400"/>
            <a:ext cx="634740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começar, tente identificar: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Finalidade / Objetivo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Identifica o teu público-alvo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Cria a tua mensagem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Desenvolve a tua estratégia de divulgação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Estratégias para envolver jovens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Implementa a tua campanha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Mede e analisa os teus resultados (impacto esperado)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32319" y="3339966"/>
            <a:ext cx="4491413" cy="230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5276333" y="5676917"/>
            <a:ext cx="6347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Referência: Council of Europe. (2021, October 7). Boosting child and youth participation - from voice to choice. Commissioner for Human Rights. Retrieved October 20, 2022, from </a:t>
            </a: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https://www.coe.int/en/web/commissioner/-/boosting-child-and-youth-participation-from-voice-to-choice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body" idx="3"/>
          </p:nvPr>
        </p:nvSpPr>
        <p:spPr>
          <a:xfrm>
            <a:off x="1704893" y="826130"/>
            <a:ext cx="8580400" cy="54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Avaliação 3: Apresenta as tuas ideias, conclusões e sugestões </a:t>
            </a:r>
            <a:br>
              <a:rPr lang="en-US" sz="2400"/>
            </a:br>
            <a:endParaRPr sz="240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508108" y="2442308"/>
            <a:ext cx="6060643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14313" y="1386751"/>
            <a:ext cx="7761574" cy="452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6956466" y="3062189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8657164" y="4088821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1007706" y="759346"/>
            <a:ext cx="11051637" cy="539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Beauvais, C., McKay, L., &amp; Seddon, A. (2001). A Literature Review on Youth and Citizenship. CPRN Discussion Paper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Civic Engagement | Youth.gov. (n.d.). Retrieved October 18, 2022, from </a:t>
            </a:r>
            <a:r>
              <a:rPr lang="en-US" sz="1300" b="0" i="0" u="none" strike="noStrike" cap="none">
                <a:solidFill>
                  <a:srgbClr val="59595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https://youth.gov/youth-topics/civic-engagement-and-volunteering</a:t>
            </a: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Council of Europe. (2021, October 7). Boosting child and youth participation - from voice to choice. Commissioner for Human Rights. Retrieved October 20, 2022, from </a:t>
            </a:r>
            <a:r>
              <a:rPr lang="en-US" sz="1300" b="0" i="0" u="none" strike="noStrike" cap="none">
                <a:solidFill>
                  <a:srgbClr val="59595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https://www.coe.int/en/web/commissioner/-/boosting-child-and-youth-participation-from-voice-to-choice</a:t>
            </a: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European Youth Parliament (EYP) - </a:t>
            </a:r>
            <a:r>
              <a:rPr lang="en-US" sz="1300" b="0" i="0" u="none" strike="noStrike" cap="none">
                <a:solidFill>
                  <a:srgbClr val="59595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https://eyp.org/</a:t>
            </a: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McKay, B. A. K. (2021, September 26). A Citizen’s Bill of Responsibilities. The Art of Manliness. Retrieved October 19, 2022, from </a:t>
            </a:r>
            <a:r>
              <a:rPr lang="en-US" sz="1300" b="0" i="0" u="none" strike="noStrike" cap="none">
                <a:solidFill>
                  <a:srgbClr val="59595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https://www.artofmanliness.com/character/advice/citizens-bill-responsibilities/</a:t>
            </a: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OECD Development Policy Tools, Evidence-based Policy Making for Youth Well-being. OECD iLibrary. Retrieved October 18, 2022, from </a:t>
            </a:r>
            <a:r>
              <a:rPr lang="en-US" sz="1300" b="0" i="0" u="none" strike="noStrike" cap="none">
                <a:solidFill>
                  <a:srgbClr val="59595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https://www.oecd-ilibrary.org/sites/9789264283923-10-en/index.html?itemId=/content/component/9789264283923-10-en</a:t>
            </a: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Types of Civic Engagement | Center for Civic Engagement - Illinois State. (2022, July 20). Retrieved October 20, 2022, from </a:t>
            </a:r>
            <a:r>
              <a:rPr lang="en-US" sz="1300" b="0" i="0" u="none" strike="noStrike" cap="none">
                <a:solidFill>
                  <a:srgbClr val="59595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https://civicengagement.illinoisstate.edu/faculty-staff/engagement-types/</a:t>
            </a: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Schlozman, K.L., Burns, N. and Verba, S. 1994 ‘Gender and the Pathways to Participation: The Role of Resources’, The Journal of Politics 56(4): 963–90. 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Schlozman, K.L., Burns, N. and Verba, S. 1999 ‘What Happened at Work Today? A Multistage Model of Gender, Employment, and Political Participation’, The Journal of Politics 61: 29–53. 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UNICEF (2001): The participation rights of adolescents: a strategic approach. UNICEF Working Paper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University of North Alabama. (n.d.). A Focus on Civic Engagement, Advocacy, and Justice. Retrieved October 20, 2022, from https://www.una.edu/blog/socialinclusion/civic-engagement.html 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United Nations. (1948). Universal Declaration of Human Rights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Youth participation activities. (n.d.). Erasmus+. Retrieved October 20, 2022, from https://erasmus-plus.ec.europa.eu/programme-guide/part-b/key-action-1/youth-participation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6845951" y="3532275"/>
            <a:ext cx="41517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br>
              <a:rPr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www.youlead-project.eu </a:t>
            </a:r>
            <a:endParaRPr sz="3400"/>
          </a:p>
        </p:txBody>
      </p:sp>
      <p:sp>
        <p:nvSpPr>
          <p:cNvPr id="193" name="Google Shape;193;p23"/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8500621" y="5201775"/>
            <a:ext cx="3691379" cy="66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www.cardet.org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Katerina.panagi@cardet.org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Widescreen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APR_Joana</dc:creator>
  <cp:lastModifiedBy>Giannis Sifakis</cp:lastModifiedBy>
  <cp:revision>1</cp:revision>
  <dcterms:created xsi:type="dcterms:W3CDTF">2019-04-05T09:40:46Z</dcterms:created>
  <dcterms:modified xsi:type="dcterms:W3CDTF">2023-09-27T13:37:15Z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