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5" r:id="rId2"/>
  </p:sldMasterIdLst>
  <p:notesMasterIdLst>
    <p:notesMasterId r:id="rId15"/>
  </p:notesMasterIdLst>
  <p:handoutMasterIdLst>
    <p:handoutMasterId r:id="rId16"/>
  </p:handoutMasterIdLst>
  <p:sldIdLst>
    <p:sldId id="256" r:id="rId3"/>
    <p:sldId id="262" r:id="rId4"/>
    <p:sldId id="271" r:id="rId5"/>
    <p:sldId id="296" r:id="rId6"/>
    <p:sldId id="295" r:id="rId7"/>
    <p:sldId id="288" r:id="rId8"/>
    <p:sldId id="287" r:id="rId9"/>
    <p:sldId id="297" r:id="rId10"/>
    <p:sldId id="289" r:id="rId11"/>
    <p:sldId id="275" r:id="rId12"/>
    <p:sldId id="276" r:id="rId13"/>
    <p:sldId id="269" r:id="rId14"/>
  </p:sldIdLst>
  <p:sldSz cx="12192000" cy="6858000"/>
  <p:notesSz cx="10018713" cy="68897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9C25"/>
    <a:srgbClr val="E01483"/>
    <a:srgbClr val="00AED9"/>
    <a:srgbClr val="183567"/>
    <a:srgbClr val="02558B"/>
    <a:srgbClr val="5DBB46"/>
    <a:srgbClr val="007DBC"/>
    <a:srgbClr val="48773E"/>
    <a:srgbClr val="CF8D29"/>
    <a:srgbClr val="D3A0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39" autoAdjust="0"/>
    <p:restoredTop sz="88553" autoAdjust="0"/>
  </p:normalViewPr>
  <p:slideViewPr>
    <p:cSldViewPr snapToGrid="0" snapToObjects="1">
      <p:cViewPr varScale="1">
        <p:scale>
          <a:sx n="98" d="100"/>
          <a:sy n="98" d="100"/>
        </p:scale>
        <p:origin x="8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2" d="100"/>
          <a:sy n="112" d="100"/>
        </p:scale>
        <p:origin x="21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A719D1-E3BD-4D73-B33D-4907092C00B2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E"/>
        </a:p>
      </dgm:t>
    </dgm:pt>
    <dgm:pt modelId="{2BDC6392-717C-46D2-A554-4045CD7C34EA}">
      <dgm:prSet phldrT="[Text]"/>
      <dgm:spPr/>
      <dgm:t>
        <a:bodyPr/>
        <a:lstStyle/>
        <a:p>
          <a:r>
            <a:rPr lang="en-GB" dirty="0" err="1"/>
            <a:t>Compras</a:t>
          </a:r>
          <a:r>
            <a:rPr lang="en-GB" dirty="0"/>
            <a:t> </a:t>
          </a:r>
          <a:r>
            <a:rPr lang="en-GB" dirty="0" err="1"/>
            <a:t>sustentáveis</a:t>
          </a:r>
          <a:endParaRPr lang="en-IE" dirty="0"/>
        </a:p>
      </dgm:t>
    </dgm:pt>
    <dgm:pt modelId="{33EAC0F2-1DA6-4183-96C8-869A35661320}" type="parTrans" cxnId="{45A04819-55EC-4957-B5B3-E6FF8E395E07}">
      <dgm:prSet/>
      <dgm:spPr/>
      <dgm:t>
        <a:bodyPr/>
        <a:lstStyle/>
        <a:p>
          <a:endParaRPr lang="en-IE"/>
        </a:p>
      </dgm:t>
    </dgm:pt>
    <dgm:pt modelId="{22702E7A-14F8-4F28-81DA-14AAF63B9F31}" type="sibTrans" cxnId="{45A04819-55EC-4957-B5B3-E6FF8E395E07}">
      <dgm:prSet/>
      <dgm:spPr/>
      <dgm:t>
        <a:bodyPr/>
        <a:lstStyle/>
        <a:p>
          <a:endParaRPr lang="en-IE"/>
        </a:p>
      </dgm:t>
    </dgm:pt>
    <dgm:pt modelId="{22E285FE-90C5-4551-9860-FE7241240099}">
      <dgm:prSet phldrT="[Text]"/>
      <dgm:spPr/>
      <dgm:t>
        <a:bodyPr/>
        <a:lstStyle/>
        <a:p>
          <a:r>
            <a:rPr lang="en-GB" dirty="0" err="1"/>
            <a:t>Reciclagem</a:t>
          </a:r>
          <a:endParaRPr lang="en-IE" dirty="0"/>
        </a:p>
      </dgm:t>
    </dgm:pt>
    <dgm:pt modelId="{CE2635F5-6826-4526-ABBD-79FF42B53B38}" type="parTrans" cxnId="{A5D6C8E6-7DE1-4197-B353-E76CE197CA6F}">
      <dgm:prSet/>
      <dgm:spPr/>
      <dgm:t>
        <a:bodyPr/>
        <a:lstStyle/>
        <a:p>
          <a:endParaRPr lang="en-IE"/>
        </a:p>
      </dgm:t>
    </dgm:pt>
    <dgm:pt modelId="{A30AA6F0-DD47-4543-A512-23E8A5B75901}" type="sibTrans" cxnId="{A5D6C8E6-7DE1-4197-B353-E76CE197CA6F}">
      <dgm:prSet/>
      <dgm:spPr/>
      <dgm:t>
        <a:bodyPr/>
        <a:lstStyle/>
        <a:p>
          <a:endParaRPr lang="en-IE"/>
        </a:p>
      </dgm:t>
    </dgm:pt>
    <dgm:pt modelId="{F9D1D2BA-395C-4522-B642-C9404BB81948}">
      <dgm:prSet phldrT="[Text]"/>
      <dgm:spPr/>
      <dgm:t>
        <a:bodyPr/>
        <a:lstStyle/>
        <a:p>
          <a:r>
            <a:rPr lang="en-GB" dirty="0" err="1"/>
            <a:t>Utilizar</a:t>
          </a:r>
          <a:r>
            <a:rPr lang="en-GB" dirty="0"/>
            <a:t> </a:t>
          </a:r>
          <a:r>
            <a:rPr lang="en-GB" dirty="0" err="1"/>
            <a:t>os</a:t>
          </a:r>
          <a:r>
            <a:rPr lang="en-GB" dirty="0"/>
            <a:t> </a:t>
          </a:r>
          <a:r>
            <a:rPr lang="en-GB" dirty="0" err="1"/>
            <a:t>transportes</a:t>
          </a:r>
          <a:r>
            <a:rPr lang="en-GB" dirty="0"/>
            <a:t> </a:t>
          </a:r>
          <a:r>
            <a:rPr lang="en-GB" dirty="0" err="1"/>
            <a:t>públicos</a:t>
          </a:r>
          <a:endParaRPr lang="en-IE" dirty="0"/>
        </a:p>
      </dgm:t>
    </dgm:pt>
    <dgm:pt modelId="{898F7BF1-C6EF-45CB-83E4-1E989CA12270}" type="parTrans" cxnId="{B613C993-B28B-4A6C-8B7F-0ABE9E8B7F48}">
      <dgm:prSet/>
      <dgm:spPr/>
      <dgm:t>
        <a:bodyPr/>
        <a:lstStyle/>
        <a:p>
          <a:endParaRPr lang="en-IE"/>
        </a:p>
      </dgm:t>
    </dgm:pt>
    <dgm:pt modelId="{BD300CF5-C393-40FB-9ECC-0E55EB792A8C}" type="sibTrans" cxnId="{B613C993-B28B-4A6C-8B7F-0ABE9E8B7F48}">
      <dgm:prSet/>
      <dgm:spPr/>
      <dgm:t>
        <a:bodyPr/>
        <a:lstStyle/>
        <a:p>
          <a:endParaRPr lang="en-IE"/>
        </a:p>
      </dgm:t>
    </dgm:pt>
    <dgm:pt modelId="{B298E6D1-8572-444D-BAF4-C38EB8ABD1FF}">
      <dgm:prSet phldrT="[Text]"/>
      <dgm:spPr/>
      <dgm:t>
        <a:bodyPr/>
        <a:lstStyle/>
        <a:p>
          <a:r>
            <a:rPr lang="en-GB" dirty="0" err="1"/>
            <a:t>Conservação</a:t>
          </a:r>
          <a:r>
            <a:rPr lang="en-GB" dirty="0"/>
            <a:t> dos </a:t>
          </a:r>
          <a:r>
            <a:rPr lang="en-GB" dirty="0" err="1"/>
            <a:t>recursos</a:t>
          </a:r>
          <a:r>
            <a:rPr lang="en-GB" dirty="0"/>
            <a:t> </a:t>
          </a:r>
          <a:r>
            <a:rPr lang="en-GB" dirty="0" err="1"/>
            <a:t>hídricos</a:t>
          </a:r>
          <a:endParaRPr lang="en-IE" dirty="0"/>
        </a:p>
      </dgm:t>
    </dgm:pt>
    <dgm:pt modelId="{C58920C0-DDF2-42A8-A8DD-7CDEEC8D627F}" type="parTrans" cxnId="{4AD55C63-D433-4851-91DA-66E7F8ED740F}">
      <dgm:prSet/>
      <dgm:spPr/>
      <dgm:t>
        <a:bodyPr/>
        <a:lstStyle/>
        <a:p>
          <a:endParaRPr lang="en-IE"/>
        </a:p>
      </dgm:t>
    </dgm:pt>
    <dgm:pt modelId="{E1EB5769-2535-4098-9374-59AAE3C89968}" type="sibTrans" cxnId="{4AD55C63-D433-4851-91DA-66E7F8ED740F}">
      <dgm:prSet/>
      <dgm:spPr/>
      <dgm:t>
        <a:bodyPr/>
        <a:lstStyle/>
        <a:p>
          <a:endParaRPr lang="en-IE"/>
        </a:p>
      </dgm:t>
    </dgm:pt>
    <dgm:pt modelId="{F8F14647-1F51-4956-96F4-6EB8B186C3C9}">
      <dgm:prSet phldrT="[Text]"/>
      <dgm:spPr/>
      <dgm:t>
        <a:bodyPr/>
        <a:lstStyle/>
        <a:p>
          <a:r>
            <a:rPr lang="en-GB" dirty="0" err="1"/>
            <a:t>Eficiência</a:t>
          </a:r>
          <a:r>
            <a:rPr lang="en-GB" dirty="0"/>
            <a:t> </a:t>
          </a:r>
          <a:r>
            <a:rPr lang="en-GB" dirty="0" err="1"/>
            <a:t>energética</a:t>
          </a:r>
          <a:endParaRPr lang="en-IE" dirty="0"/>
        </a:p>
      </dgm:t>
    </dgm:pt>
    <dgm:pt modelId="{A2833F8B-0D32-4907-9F35-BD8453251E7E}" type="parTrans" cxnId="{B0A99D3B-EAFB-40C4-94DD-3C54F251198A}">
      <dgm:prSet/>
      <dgm:spPr/>
      <dgm:t>
        <a:bodyPr/>
        <a:lstStyle/>
        <a:p>
          <a:endParaRPr lang="en-IE"/>
        </a:p>
      </dgm:t>
    </dgm:pt>
    <dgm:pt modelId="{2333CD53-64E6-47DF-A4F7-3B6403C05D01}" type="sibTrans" cxnId="{B0A99D3B-EAFB-40C4-94DD-3C54F251198A}">
      <dgm:prSet/>
      <dgm:spPr/>
      <dgm:t>
        <a:bodyPr/>
        <a:lstStyle/>
        <a:p>
          <a:endParaRPr lang="en-IE"/>
        </a:p>
      </dgm:t>
    </dgm:pt>
    <dgm:pt modelId="{591E952D-F1F4-486E-B0ED-390430596D49}">
      <dgm:prSet phldrT="[Text]"/>
      <dgm:spPr/>
      <dgm:t>
        <a:bodyPr/>
        <a:lstStyle/>
        <a:p>
          <a:r>
            <a:rPr lang="en-GB" dirty="0" err="1"/>
            <a:t>Cozinha</a:t>
          </a:r>
          <a:r>
            <a:rPr lang="en-GB" dirty="0"/>
            <a:t> </a:t>
          </a:r>
          <a:r>
            <a:rPr lang="en-GB" dirty="0" err="1"/>
            <a:t>sustentável</a:t>
          </a:r>
          <a:endParaRPr lang="en-IE" dirty="0"/>
        </a:p>
      </dgm:t>
    </dgm:pt>
    <dgm:pt modelId="{0159B60A-D51C-460B-A70E-44F9B274FFC4}" type="parTrans" cxnId="{22ECB55E-D259-4FD0-B4B1-7171784F789B}">
      <dgm:prSet/>
      <dgm:spPr/>
      <dgm:t>
        <a:bodyPr/>
        <a:lstStyle/>
        <a:p>
          <a:endParaRPr lang="en-IE"/>
        </a:p>
      </dgm:t>
    </dgm:pt>
    <dgm:pt modelId="{216C3DBA-FED1-4D06-989E-7EE5A74A1E41}" type="sibTrans" cxnId="{22ECB55E-D259-4FD0-B4B1-7171784F789B}">
      <dgm:prSet/>
      <dgm:spPr/>
      <dgm:t>
        <a:bodyPr/>
        <a:lstStyle/>
        <a:p>
          <a:endParaRPr lang="en-IE"/>
        </a:p>
      </dgm:t>
    </dgm:pt>
    <dgm:pt modelId="{6A917E73-8883-48BF-A0F5-F463A7767910}" type="pres">
      <dgm:prSet presAssocID="{A9A719D1-E3BD-4D73-B33D-4907092C00B2}" presName="diagram" presStyleCnt="0">
        <dgm:presLayoutVars>
          <dgm:dir/>
          <dgm:resizeHandles val="exact"/>
        </dgm:presLayoutVars>
      </dgm:prSet>
      <dgm:spPr/>
    </dgm:pt>
    <dgm:pt modelId="{3AF7BD3D-AFA6-4DEF-816A-0474CDA55611}" type="pres">
      <dgm:prSet presAssocID="{2BDC6392-717C-46D2-A554-4045CD7C34EA}" presName="node" presStyleLbl="node1" presStyleIdx="0" presStyleCnt="6">
        <dgm:presLayoutVars>
          <dgm:bulletEnabled val="1"/>
        </dgm:presLayoutVars>
      </dgm:prSet>
      <dgm:spPr/>
    </dgm:pt>
    <dgm:pt modelId="{723CE266-2241-4787-926B-B3F7ACC475F3}" type="pres">
      <dgm:prSet presAssocID="{22702E7A-14F8-4F28-81DA-14AAF63B9F31}" presName="sibTrans" presStyleCnt="0"/>
      <dgm:spPr/>
    </dgm:pt>
    <dgm:pt modelId="{ED7DE0AB-DDF1-4BB3-A17D-8C937CAA3473}" type="pres">
      <dgm:prSet presAssocID="{22E285FE-90C5-4551-9860-FE7241240099}" presName="node" presStyleLbl="node1" presStyleIdx="1" presStyleCnt="6">
        <dgm:presLayoutVars>
          <dgm:bulletEnabled val="1"/>
        </dgm:presLayoutVars>
      </dgm:prSet>
      <dgm:spPr/>
    </dgm:pt>
    <dgm:pt modelId="{5ADD1B2E-E93E-478D-8B7A-70A82D232D2C}" type="pres">
      <dgm:prSet presAssocID="{A30AA6F0-DD47-4543-A512-23E8A5B75901}" presName="sibTrans" presStyleCnt="0"/>
      <dgm:spPr/>
    </dgm:pt>
    <dgm:pt modelId="{106F45CD-DBB5-4BF2-9A78-6D0FF2DAE199}" type="pres">
      <dgm:prSet presAssocID="{F9D1D2BA-395C-4522-B642-C9404BB81948}" presName="node" presStyleLbl="node1" presStyleIdx="2" presStyleCnt="6">
        <dgm:presLayoutVars>
          <dgm:bulletEnabled val="1"/>
        </dgm:presLayoutVars>
      </dgm:prSet>
      <dgm:spPr/>
    </dgm:pt>
    <dgm:pt modelId="{986F58D5-D926-4BAF-AE35-B4F1B11655E8}" type="pres">
      <dgm:prSet presAssocID="{BD300CF5-C393-40FB-9ECC-0E55EB792A8C}" presName="sibTrans" presStyleCnt="0"/>
      <dgm:spPr/>
    </dgm:pt>
    <dgm:pt modelId="{ABAA6D0F-2F43-4D50-ADED-BB00E440D989}" type="pres">
      <dgm:prSet presAssocID="{B298E6D1-8572-444D-BAF4-C38EB8ABD1FF}" presName="node" presStyleLbl="node1" presStyleIdx="3" presStyleCnt="6">
        <dgm:presLayoutVars>
          <dgm:bulletEnabled val="1"/>
        </dgm:presLayoutVars>
      </dgm:prSet>
      <dgm:spPr/>
    </dgm:pt>
    <dgm:pt modelId="{175C61F8-BF8B-417D-B4FB-C62CAEDE822F}" type="pres">
      <dgm:prSet presAssocID="{E1EB5769-2535-4098-9374-59AAE3C89968}" presName="sibTrans" presStyleCnt="0"/>
      <dgm:spPr/>
    </dgm:pt>
    <dgm:pt modelId="{19ADE49A-1E3C-4FDF-A506-1D35A4908B6A}" type="pres">
      <dgm:prSet presAssocID="{F8F14647-1F51-4956-96F4-6EB8B186C3C9}" presName="node" presStyleLbl="node1" presStyleIdx="4" presStyleCnt="6">
        <dgm:presLayoutVars>
          <dgm:bulletEnabled val="1"/>
        </dgm:presLayoutVars>
      </dgm:prSet>
      <dgm:spPr/>
    </dgm:pt>
    <dgm:pt modelId="{E1B827E0-B9EC-437F-AEB3-18DC7729A88B}" type="pres">
      <dgm:prSet presAssocID="{2333CD53-64E6-47DF-A4F7-3B6403C05D01}" presName="sibTrans" presStyleCnt="0"/>
      <dgm:spPr/>
    </dgm:pt>
    <dgm:pt modelId="{950391F3-345E-4F08-9695-E1D6A926CB42}" type="pres">
      <dgm:prSet presAssocID="{591E952D-F1F4-486E-B0ED-390430596D49}" presName="node" presStyleLbl="node1" presStyleIdx="5" presStyleCnt="6">
        <dgm:presLayoutVars>
          <dgm:bulletEnabled val="1"/>
        </dgm:presLayoutVars>
      </dgm:prSet>
      <dgm:spPr/>
    </dgm:pt>
  </dgm:ptLst>
  <dgm:cxnLst>
    <dgm:cxn modelId="{99D8F60A-B967-47E2-8268-27C6B6DD122A}" type="presOf" srcId="{2BDC6392-717C-46D2-A554-4045CD7C34EA}" destId="{3AF7BD3D-AFA6-4DEF-816A-0474CDA55611}" srcOrd="0" destOrd="0" presId="urn:microsoft.com/office/officeart/2005/8/layout/default"/>
    <dgm:cxn modelId="{45A04819-55EC-4957-B5B3-E6FF8E395E07}" srcId="{A9A719D1-E3BD-4D73-B33D-4907092C00B2}" destId="{2BDC6392-717C-46D2-A554-4045CD7C34EA}" srcOrd="0" destOrd="0" parTransId="{33EAC0F2-1DA6-4183-96C8-869A35661320}" sibTransId="{22702E7A-14F8-4F28-81DA-14AAF63B9F31}"/>
    <dgm:cxn modelId="{71A6BF2E-39B7-4A02-8F3D-34C888404314}" type="presOf" srcId="{F8F14647-1F51-4956-96F4-6EB8B186C3C9}" destId="{19ADE49A-1E3C-4FDF-A506-1D35A4908B6A}" srcOrd="0" destOrd="0" presId="urn:microsoft.com/office/officeart/2005/8/layout/default"/>
    <dgm:cxn modelId="{F82D4134-708A-471E-A73C-FD2960CCE19F}" type="presOf" srcId="{A9A719D1-E3BD-4D73-B33D-4907092C00B2}" destId="{6A917E73-8883-48BF-A0F5-F463A7767910}" srcOrd="0" destOrd="0" presId="urn:microsoft.com/office/officeart/2005/8/layout/default"/>
    <dgm:cxn modelId="{B0A99D3B-EAFB-40C4-94DD-3C54F251198A}" srcId="{A9A719D1-E3BD-4D73-B33D-4907092C00B2}" destId="{F8F14647-1F51-4956-96F4-6EB8B186C3C9}" srcOrd="4" destOrd="0" parTransId="{A2833F8B-0D32-4907-9F35-BD8453251E7E}" sibTransId="{2333CD53-64E6-47DF-A4F7-3B6403C05D01}"/>
    <dgm:cxn modelId="{22ECB55E-D259-4FD0-B4B1-7171784F789B}" srcId="{A9A719D1-E3BD-4D73-B33D-4907092C00B2}" destId="{591E952D-F1F4-486E-B0ED-390430596D49}" srcOrd="5" destOrd="0" parTransId="{0159B60A-D51C-460B-A70E-44F9B274FFC4}" sibTransId="{216C3DBA-FED1-4D06-989E-7EE5A74A1E41}"/>
    <dgm:cxn modelId="{9FF43E41-A32C-436B-B734-858A96C33479}" type="presOf" srcId="{22E285FE-90C5-4551-9860-FE7241240099}" destId="{ED7DE0AB-DDF1-4BB3-A17D-8C937CAA3473}" srcOrd="0" destOrd="0" presId="urn:microsoft.com/office/officeart/2005/8/layout/default"/>
    <dgm:cxn modelId="{4AD55C63-D433-4851-91DA-66E7F8ED740F}" srcId="{A9A719D1-E3BD-4D73-B33D-4907092C00B2}" destId="{B298E6D1-8572-444D-BAF4-C38EB8ABD1FF}" srcOrd="3" destOrd="0" parTransId="{C58920C0-DDF2-42A8-A8DD-7CDEEC8D627F}" sibTransId="{E1EB5769-2535-4098-9374-59AAE3C89968}"/>
    <dgm:cxn modelId="{65F7D645-4F4D-4525-948A-55ADB67CC68A}" type="presOf" srcId="{591E952D-F1F4-486E-B0ED-390430596D49}" destId="{950391F3-345E-4F08-9695-E1D6A926CB42}" srcOrd="0" destOrd="0" presId="urn:microsoft.com/office/officeart/2005/8/layout/default"/>
    <dgm:cxn modelId="{B613C993-B28B-4A6C-8B7F-0ABE9E8B7F48}" srcId="{A9A719D1-E3BD-4D73-B33D-4907092C00B2}" destId="{F9D1D2BA-395C-4522-B642-C9404BB81948}" srcOrd="2" destOrd="0" parTransId="{898F7BF1-C6EF-45CB-83E4-1E989CA12270}" sibTransId="{BD300CF5-C393-40FB-9ECC-0E55EB792A8C}"/>
    <dgm:cxn modelId="{77C81DA4-3921-42BE-921F-D7581FB7339F}" type="presOf" srcId="{F9D1D2BA-395C-4522-B642-C9404BB81948}" destId="{106F45CD-DBB5-4BF2-9A78-6D0FF2DAE199}" srcOrd="0" destOrd="0" presId="urn:microsoft.com/office/officeart/2005/8/layout/default"/>
    <dgm:cxn modelId="{156ABACC-71AE-45BB-B997-85DAE7FC48D7}" type="presOf" srcId="{B298E6D1-8572-444D-BAF4-C38EB8ABD1FF}" destId="{ABAA6D0F-2F43-4D50-ADED-BB00E440D989}" srcOrd="0" destOrd="0" presId="urn:microsoft.com/office/officeart/2005/8/layout/default"/>
    <dgm:cxn modelId="{A5D6C8E6-7DE1-4197-B353-E76CE197CA6F}" srcId="{A9A719D1-E3BD-4D73-B33D-4907092C00B2}" destId="{22E285FE-90C5-4551-9860-FE7241240099}" srcOrd="1" destOrd="0" parTransId="{CE2635F5-6826-4526-ABBD-79FF42B53B38}" sibTransId="{A30AA6F0-DD47-4543-A512-23E8A5B75901}"/>
    <dgm:cxn modelId="{4619EF6D-9F2F-4CA2-9013-B355C8A1C9F3}" type="presParOf" srcId="{6A917E73-8883-48BF-A0F5-F463A7767910}" destId="{3AF7BD3D-AFA6-4DEF-816A-0474CDA55611}" srcOrd="0" destOrd="0" presId="urn:microsoft.com/office/officeart/2005/8/layout/default"/>
    <dgm:cxn modelId="{1312D811-F5F8-44DD-BEE1-F2C92FA6F49D}" type="presParOf" srcId="{6A917E73-8883-48BF-A0F5-F463A7767910}" destId="{723CE266-2241-4787-926B-B3F7ACC475F3}" srcOrd="1" destOrd="0" presId="urn:microsoft.com/office/officeart/2005/8/layout/default"/>
    <dgm:cxn modelId="{F87A476C-769A-4894-8F9F-45D601BA39D8}" type="presParOf" srcId="{6A917E73-8883-48BF-A0F5-F463A7767910}" destId="{ED7DE0AB-DDF1-4BB3-A17D-8C937CAA3473}" srcOrd="2" destOrd="0" presId="urn:microsoft.com/office/officeart/2005/8/layout/default"/>
    <dgm:cxn modelId="{C5F53EC8-4191-4997-BF29-E2889BAF3A8C}" type="presParOf" srcId="{6A917E73-8883-48BF-A0F5-F463A7767910}" destId="{5ADD1B2E-E93E-478D-8B7A-70A82D232D2C}" srcOrd="3" destOrd="0" presId="urn:microsoft.com/office/officeart/2005/8/layout/default"/>
    <dgm:cxn modelId="{59D5FFA8-1BA7-4B0E-BE2B-6D816FA7F37E}" type="presParOf" srcId="{6A917E73-8883-48BF-A0F5-F463A7767910}" destId="{106F45CD-DBB5-4BF2-9A78-6D0FF2DAE199}" srcOrd="4" destOrd="0" presId="urn:microsoft.com/office/officeart/2005/8/layout/default"/>
    <dgm:cxn modelId="{684E706C-A36B-4F29-A581-CDAE590D2C90}" type="presParOf" srcId="{6A917E73-8883-48BF-A0F5-F463A7767910}" destId="{986F58D5-D926-4BAF-AE35-B4F1B11655E8}" srcOrd="5" destOrd="0" presId="urn:microsoft.com/office/officeart/2005/8/layout/default"/>
    <dgm:cxn modelId="{5783C699-EC45-4F11-AABC-0E5D817842E4}" type="presParOf" srcId="{6A917E73-8883-48BF-A0F5-F463A7767910}" destId="{ABAA6D0F-2F43-4D50-ADED-BB00E440D989}" srcOrd="6" destOrd="0" presId="urn:microsoft.com/office/officeart/2005/8/layout/default"/>
    <dgm:cxn modelId="{D11C8A21-6106-4528-88E5-A2605B28A9AE}" type="presParOf" srcId="{6A917E73-8883-48BF-A0F5-F463A7767910}" destId="{175C61F8-BF8B-417D-B4FB-C62CAEDE822F}" srcOrd="7" destOrd="0" presId="urn:microsoft.com/office/officeart/2005/8/layout/default"/>
    <dgm:cxn modelId="{8070C9B0-2899-4C01-95AA-8970459C7E95}" type="presParOf" srcId="{6A917E73-8883-48BF-A0F5-F463A7767910}" destId="{19ADE49A-1E3C-4FDF-A506-1D35A4908B6A}" srcOrd="8" destOrd="0" presId="urn:microsoft.com/office/officeart/2005/8/layout/default"/>
    <dgm:cxn modelId="{11AAB433-54ED-4865-9E11-EEF38D7217C8}" type="presParOf" srcId="{6A917E73-8883-48BF-A0F5-F463A7767910}" destId="{E1B827E0-B9EC-437F-AEB3-18DC7729A88B}" srcOrd="9" destOrd="0" presId="urn:microsoft.com/office/officeart/2005/8/layout/default"/>
    <dgm:cxn modelId="{E7160582-C6F1-425F-AEC9-D343BE123D30}" type="presParOf" srcId="{6A917E73-8883-48BF-A0F5-F463A7767910}" destId="{950391F3-345E-4F08-9695-E1D6A926CB4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F7BD3D-AFA6-4DEF-816A-0474CDA55611}">
      <dsp:nvSpPr>
        <dsp:cNvPr id="0" name=""/>
        <dsp:cNvSpPr/>
      </dsp:nvSpPr>
      <dsp:spPr>
        <a:xfrm>
          <a:off x="242967" y="1527"/>
          <a:ext cx="1853519" cy="111211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Compras</a:t>
          </a:r>
          <a:r>
            <a:rPr lang="en-GB" sz="2000" kern="1200" dirty="0"/>
            <a:t> </a:t>
          </a:r>
          <a:r>
            <a:rPr lang="en-GB" sz="2000" kern="1200" dirty="0" err="1"/>
            <a:t>sustentáveis</a:t>
          </a:r>
          <a:endParaRPr lang="en-IE" sz="2000" kern="1200" dirty="0"/>
        </a:p>
      </dsp:txBody>
      <dsp:txXfrm>
        <a:off x="242967" y="1527"/>
        <a:ext cx="1853519" cy="1112111"/>
      </dsp:txXfrm>
    </dsp:sp>
    <dsp:sp modelId="{ED7DE0AB-DDF1-4BB3-A17D-8C937CAA3473}">
      <dsp:nvSpPr>
        <dsp:cNvPr id="0" name=""/>
        <dsp:cNvSpPr/>
      </dsp:nvSpPr>
      <dsp:spPr>
        <a:xfrm>
          <a:off x="2281838" y="1527"/>
          <a:ext cx="1853519" cy="111211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Reciclagem</a:t>
          </a:r>
          <a:endParaRPr lang="en-IE" sz="2000" kern="1200" dirty="0"/>
        </a:p>
      </dsp:txBody>
      <dsp:txXfrm>
        <a:off x="2281838" y="1527"/>
        <a:ext cx="1853519" cy="1112111"/>
      </dsp:txXfrm>
    </dsp:sp>
    <dsp:sp modelId="{106F45CD-DBB5-4BF2-9A78-6D0FF2DAE199}">
      <dsp:nvSpPr>
        <dsp:cNvPr id="0" name=""/>
        <dsp:cNvSpPr/>
      </dsp:nvSpPr>
      <dsp:spPr>
        <a:xfrm>
          <a:off x="242967" y="1298990"/>
          <a:ext cx="1853519" cy="111211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Utilizar</a:t>
          </a:r>
          <a:r>
            <a:rPr lang="en-GB" sz="2000" kern="1200" dirty="0"/>
            <a:t> </a:t>
          </a:r>
          <a:r>
            <a:rPr lang="en-GB" sz="2000" kern="1200" dirty="0" err="1"/>
            <a:t>os</a:t>
          </a:r>
          <a:r>
            <a:rPr lang="en-GB" sz="2000" kern="1200" dirty="0"/>
            <a:t> </a:t>
          </a:r>
          <a:r>
            <a:rPr lang="en-GB" sz="2000" kern="1200" dirty="0" err="1"/>
            <a:t>transportes</a:t>
          </a:r>
          <a:r>
            <a:rPr lang="en-GB" sz="2000" kern="1200" dirty="0"/>
            <a:t> </a:t>
          </a:r>
          <a:r>
            <a:rPr lang="en-GB" sz="2000" kern="1200" dirty="0" err="1"/>
            <a:t>públicos</a:t>
          </a:r>
          <a:endParaRPr lang="en-IE" sz="2000" kern="1200" dirty="0"/>
        </a:p>
      </dsp:txBody>
      <dsp:txXfrm>
        <a:off x="242967" y="1298990"/>
        <a:ext cx="1853519" cy="1112111"/>
      </dsp:txXfrm>
    </dsp:sp>
    <dsp:sp modelId="{ABAA6D0F-2F43-4D50-ADED-BB00E440D989}">
      <dsp:nvSpPr>
        <dsp:cNvPr id="0" name=""/>
        <dsp:cNvSpPr/>
      </dsp:nvSpPr>
      <dsp:spPr>
        <a:xfrm>
          <a:off x="2281838" y="1298990"/>
          <a:ext cx="1853519" cy="111211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Conservação</a:t>
          </a:r>
          <a:r>
            <a:rPr lang="en-GB" sz="2000" kern="1200" dirty="0"/>
            <a:t> dos </a:t>
          </a:r>
          <a:r>
            <a:rPr lang="en-GB" sz="2000" kern="1200" dirty="0" err="1"/>
            <a:t>recursos</a:t>
          </a:r>
          <a:r>
            <a:rPr lang="en-GB" sz="2000" kern="1200" dirty="0"/>
            <a:t> </a:t>
          </a:r>
          <a:r>
            <a:rPr lang="en-GB" sz="2000" kern="1200" dirty="0" err="1"/>
            <a:t>hídricos</a:t>
          </a:r>
          <a:endParaRPr lang="en-IE" sz="2000" kern="1200" dirty="0"/>
        </a:p>
      </dsp:txBody>
      <dsp:txXfrm>
        <a:off x="2281838" y="1298990"/>
        <a:ext cx="1853519" cy="1112111"/>
      </dsp:txXfrm>
    </dsp:sp>
    <dsp:sp modelId="{19ADE49A-1E3C-4FDF-A506-1D35A4908B6A}">
      <dsp:nvSpPr>
        <dsp:cNvPr id="0" name=""/>
        <dsp:cNvSpPr/>
      </dsp:nvSpPr>
      <dsp:spPr>
        <a:xfrm>
          <a:off x="242967" y="2596454"/>
          <a:ext cx="1853519" cy="111211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Eficiência</a:t>
          </a:r>
          <a:r>
            <a:rPr lang="en-GB" sz="2000" kern="1200" dirty="0"/>
            <a:t> </a:t>
          </a:r>
          <a:r>
            <a:rPr lang="en-GB" sz="2000" kern="1200" dirty="0" err="1"/>
            <a:t>energética</a:t>
          </a:r>
          <a:endParaRPr lang="en-IE" sz="2000" kern="1200" dirty="0"/>
        </a:p>
      </dsp:txBody>
      <dsp:txXfrm>
        <a:off x="242967" y="2596454"/>
        <a:ext cx="1853519" cy="1112111"/>
      </dsp:txXfrm>
    </dsp:sp>
    <dsp:sp modelId="{950391F3-345E-4F08-9695-E1D6A926CB42}">
      <dsp:nvSpPr>
        <dsp:cNvPr id="0" name=""/>
        <dsp:cNvSpPr/>
      </dsp:nvSpPr>
      <dsp:spPr>
        <a:xfrm>
          <a:off x="2281838" y="2596454"/>
          <a:ext cx="1853519" cy="111211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Cozinha</a:t>
          </a:r>
          <a:r>
            <a:rPr lang="en-GB" sz="2000" kern="1200" dirty="0"/>
            <a:t> </a:t>
          </a:r>
          <a:r>
            <a:rPr lang="en-GB" sz="2000" kern="1200" dirty="0" err="1"/>
            <a:t>sustentável</a:t>
          </a:r>
          <a:endParaRPr lang="en-IE" sz="2000" kern="1200" dirty="0"/>
        </a:p>
      </dsp:txBody>
      <dsp:txXfrm>
        <a:off x="2281838" y="2596454"/>
        <a:ext cx="1853519" cy="11121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41442" cy="34568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74952" y="1"/>
            <a:ext cx="4341442" cy="34568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2BC2B9CA-B962-FA48-A39C-8C8ED4FA9363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44067"/>
            <a:ext cx="4341442" cy="345683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74952" y="6544067"/>
            <a:ext cx="4341442" cy="345683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6C9B47F8-11D6-4544-9F0C-CADF75B02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522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41442" cy="34568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74952" y="1"/>
            <a:ext cx="4341442" cy="34568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1C0C757C-49EE-4768-BD00-CCC323186A90}" type="datetimeFigureOut">
              <a:rPr lang="fr-FR" smtClean="0"/>
              <a:t>19/07/2023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43225" y="862013"/>
            <a:ext cx="4132263" cy="2324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001872" y="3315691"/>
            <a:ext cx="8014970" cy="2712840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44067"/>
            <a:ext cx="4341442" cy="345683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74952" y="6544067"/>
            <a:ext cx="4341442" cy="345683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8FE32EAE-2BD6-4C35-B307-9A1A73F13CF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1992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E32EAE-2BD6-4C35-B307-9A1A73F13CF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6266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The tips that should be included in the videos just mean that each group should highlight an economic, social, and environmental benefit for their chosen topic.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E32EAE-2BD6-4C35-B307-9A1A73F13CF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9742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emf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F4DB248-E900-4BDA-BD92-9EC7108AE056}"/>
              </a:ext>
            </a:extLst>
          </p:cNvPr>
          <p:cNvSpPr/>
          <p:nvPr userDrawn="1"/>
        </p:nvSpPr>
        <p:spPr>
          <a:xfrm>
            <a:off x="606615" y="4626343"/>
            <a:ext cx="750250" cy="46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6C1BC8-FDC3-4E79-93E2-B6E9CA36B3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16841" cy="68163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F0A554-8553-6457-67F1-D194F9AAA9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7" y="6147337"/>
            <a:ext cx="2466975" cy="516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07EE2A-95E6-4A64-249B-D2AC5F7E7D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400" y="6148607"/>
            <a:ext cx="5337175" cy="67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174AE7-B352-7F95-458E-C6969F81A1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743" y="6118762"/>
            <a:ext cx="863600" cy="370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D35955-BBD3-6093-20FF-505F0A93E46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543" y="6156862"/>
            <a:ext cx="1131570" cy="299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868C60-72F9-09E2-9C48-66A38B2D9F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043" y="6147337"/>
            <a:ext cx="1243965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487052-8BD8-234B-BB01-A4CEC6878A8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018" y="6156862"/>
            <a:ext cx="741680" cy="3054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AC1DDF-AB22-D477-AB7E-3C639BC03C1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218" y="6118762"/>
            <a:ext cx="836295" cy="337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10.png">
            <a:extLst>
              <a:ext uri="{FF2B5EF4-FFF2-40B4-BE49-F238E27FC236}">
                <a16:creationId xmlns:a16="http://schemas.microsoft.com/office/drawing/2014/main" id="{BADCE763-DCAA-51A3-E3C4-75D910768F31}"/>
              </a:ext>
            </a:extLst>
          </p:cNvPr>
          <p:cNvPicPr/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7868" y="6080662"/>
            <a:ext cx="1314450" cy="440055"/>
          </a:xfrm>
          <a:prstGeom prst="rect">
            <a:avLst/>
          </a:prstGeom>
          <a:ln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D93D21-CA49-77DF-DDEC-EF5234209A6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82265"/>
            <a:ext cx="2614558" cy="1139884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4661AF13-5C78-A042-DA36-5C886C135E4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99908" y="68364"/>
            <a:ext cx="389209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ova Light" panose="020B0304020202020204" pitchFamily="34" charset="0"/>
                <a:cs typeface="Arial" panose="020B0604020202020204" pitchFamily="34" charset="0"/>
              </a:rPr>
              <a:t>Project Number: 2021-2-PT02-KA220-YOU-000049028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ova Light" panose="020B03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1971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-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rowd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AF142451-F15C-0A17-67B3-A8ACEEE7D0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E91CE5F-3EBF-44CD-99D4-EFADFA1F17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82999" y="2146892"/>
            <a:ext cx="4826000" cy="3352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CA70128-1DED-48E9-A437-2230F0E915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5255" y="1256472"/>
            <a:ext cx="4761489" cy="3579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cap="none" spc="0" baseline="0">
                <a:solidFill>
                  <a:schemeClr val="accent1"/>
                </a:solidFill>
                <a:latin typeface="+mn-lt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el-G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63EE16-4664-7A88-EFB8-43111E4A7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743" y="6118762"/>
            <a:ext cx="863600" cy="370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5634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F4DB248-E900-4BDA-BD92-9EC7108AE056}"/>
              </a:ext>
            </a:extLst>
          </p:cNvPr>
          <p:cNvSpPr/>
          <p:nvPr userDrawn="1"/>
        </p:nvSpPr>
        <p:spPr>
          <a:xfrm>
            <a:off x="606615" y="4626343"/>
            <a:ext cx="750250" cy="46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6C1BC8-FDC3-4E79-93E2-B6E9CA36B3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579" y="20807"/>
            <a:ext cx="12116841" cy="68163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F654E4-946A-C383-546A-47DFEC23B4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7" y="6147337"/>
            <a:ext cx="2466975" cy="516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56F562-2D51-3CD3-D6FB-B93516BD80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400" y="6148607"/>
            <a:ext cx="5337175" cy="67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E56BA9-826B-0A83-BFC2-D509FDC6EC3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743" y="6118762"/>
            <a:ext cx="863600" cy="370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C7772E-9553-258F-6D27-895E93B38D8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543" y="6156862"/>
            <a:ext cx="1131570" cy="299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323347-CC48-CC5D-0DF2-294A4E0F9AB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043" y="6147337"/>
            <a:ext cx="1243965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E0C4C2-9454-D9F9-C43C-E7B144786F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018" y="6156862"/>
            <a:ext cx="741680" cy="3054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39BD90-0022-F7E3-6C54-8BBE18FAD06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218" y="6118762"/>
            <a:ext cx="836295" cy="337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10.png">
            <a:extLst>
              <a:ext uri="{FF2B5EF4-FFF2-40B4-BE49-F238E27FC236}">
                <a16:creationId xmlns:a16="http://schemas.microsoft.com/office/drawing/2014/main" id="{6BD9F544-8A1C-A6F7-CEA1-5ACC05DD1343}"/>
              </a:ext>
            </a:extLst>
          </p:cNvPr>
          <p:cNvPicPr/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7868" y="6080662"/>
            <a:ext cx="1314450" cy="440055"/>
          </a:xfrm>
          <a:prstGeom prst="rect">
            <a:avLst/>
          </a:prstGeom>
          <a:ln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700265-CE18-E7E3-ABEF-F25A34D816A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82265"/>
            <a:ext cx="2614558" cy="1139884"/>
          </a:xfrm>
          <a:prstGeom prst="rect">
            <a:avLst/>
          </a:prstGeom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id="{070EBBFC-9AA1-B9F0-9AAC-F5F8C59DEE3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99908" y="68364"/>
            <a:ext cx="389209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ova Light" panose="020B0304020202020204" pitchFamily="34" charset="0"/>
                <a:cs typeface="Arial" panose="020B0604020202020204" pitchFamily="34" charset="0"/>
              </a:rPr>
              <a:t>Project Number: 2021-2-PT02-KA220-YOU-000049028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ova Light" panose="020B03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7119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-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rowd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AF142451-F15C-0A17-67B3-A8ACEEE7D0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E91CE5F-3EBF-44CD-99D4-EFADFA1F17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82999" y="2146892"/>
            <a:ext cx="4826000" cy="3352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CA70128-1DED-48E9-A437-2230F0E915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5255" y="1256472"/>
            <a:ext cx="4761489" cy="3579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cap="none" spc="0" baseline="0">
                <a:solidFill>
                  <a:schemeClr val="accent1"/>
                </a:solidFill>
                <a:latin typeface="+mn-lt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el-G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63EE16-4664-7A88-EFB8-43111E4A7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743" y="6118762"/>
            <a:ext cx="863600" cy="3702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1094C3D-2A68-0609-B56D-93C029CFC5D8}"/>
              </a:ext>
            </a:extLst>
          </p:cNvPr>
          <p:cNvGrpSpPr/>
          <p:nvPr userDrawn="1"/>
        </p:nvGrpSpPr>
        <p:grpSpPr>
          <a:xfrm>
            <a:off x="0" y="82265"/>
            <a:ext cx="12192000" cy="6736902"/>
            <a:chOff x="0" y="82265"/>
            <a:chExt cx="12192000" cy="67369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6DE4D52-0D91-245F-AD72-17F004774C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0" y="82265"/>
              <a:ext cx="2614558" cy="1139884"/>
            </a:xfrm>
            <a:prstGeom prst="rect">
              <a:avLst/>
            </a:prstGeom>
          </p:spPr>
        </p:pic>
        <p:sp>
          <p:nvSpPr>
            <p:cNvPr id="5" name="Rectangle 7">
              <a:extLst>
                <a:ext uri="{FF2B5EF4-FFF2-40B4-BE49-F238E27FC236}">
                  <a16:creationId xmlns:a16="http://schemas.microsoft.com/office/drawing/2014/main" id="{36DBD0FB-8113-702A-40C3-07B8910760A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99909" y="82265"/>
              <a:ext cx="389209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Arial Nova Light" panose="020B0304020202020204" pitchFamily="34" charset="0"/>
                  <a:cs typeface="Arial" panose="020B0604020202020204" pitchFamily="34" charset="0"/>
                </a:rPr>
                <a:t>Project Number: 2021-2-PT02-KA220-YOU-000049028</a:t>
              </a: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Arial Nova Light" panose="020B0304020202020204" pitchFamily="34" charset="0"/>
                </a:rPr>
                <a:t> 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31ACA02-C3BA-D5BA-D2FD-E4217A1F32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97" y="6147337"/>
              <a:ext cx="2466975" cy="5168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D37B29-01B0-17A9-D174-73FA94A856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6400" y="6148607"/>
              <a:ext cx="5337175" cy="670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7F3AEE8-833B-E8D7-91DA-B57B19FAB5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5743" y="6118762"/>
              <a:ext cx="863600" cy="3702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F111F37-01D0-71E7-20C1-D4052DE09E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6543" y="6156862"/>
              <a:ext cx="1131570" cy="2997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6C28201-2602-CEC9-7636-0A2EB9C4A7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3043" y="6147337"/>
              <a:ext cx="1243965" cy="323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40D65D0-63D1-B0CA-85E7-016724F752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9018" y="6156862"/>
              <a:ext cx="741680" cy="3054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B5368C0-CD7F-4FDF-20B8-1F0C0BE3DF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7218" y="6118762"/>
              <a:ext cx="836295" cy="3378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image10.png">
              <a:extLst>
                <a:ext uri="{FF2B5EF4-FFF2-40B4-BE49-F238E27FC236}">
                  <a16:creationId xmlns:a16="http://schemas.microsoft.com/office/drawing/2014/main" id="{09FDBF03-A27E-3B9A-BEE3-83741B2FE944}"/>
                </a:ext>
              </a:extLst>
            </p:cNvPr>
            <p:cNvPicPr/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337868" y="6080662"/>
              <a:ext cx="1314450" cy="440055"/>
            </a:xfrm>
            <a:prstGeom prst="rect">
              <a:avLst/>
            </a:prstGeom>
            <a:ln/>
          </p:spPr>
        </p:pic>
      </p:grpSp>
    </p:spTree>
    <p:extLst>
      <p:ext uri="{BB962C8B-B14F-4D97-AF65-F5344CB8AC3E}">
        <p14:creationId xmlns:p14="http://schemas.microsoft.com/office/powerpoint/2010/main" val="2473469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EB77BB-8224-47A8-92E6-05C96BB8AC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579" y="20807"/>
            <a:ext cx="12116841" cy="6816386"/>
          </a:xfrm>
          <a:prstGeom prst="rect">
            <a:avLst/>
          </a:prstGeom>
        </p:spPr>
      </p:pic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DB098773-831B-4B87-8ADB-C33D84C113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82698" y="2419776"/>
            <a:ext cx="4151647" cy="39556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3200" b="1" cap="none" spc="300" baseline="0">
                <a:solidFill>
                  <a:srgbClr val="880592"/>
                </a:solidFill>
                <a:latin typeface="+mn-lt"/>
                <a:ea typeface="Open Sans Condensed" panose="020B0806030504020204" pitchFamily="34" charset="0"/>
                <a:cs typeface="Open Sans Condensed" panose="020B0806030504020204" pitchFamily="34" charset="0"/>
              </a:defRPr>
            </a:lvl1pPr>
          </a:lstStyle>
          <a:p>
            <a:pPr lvl="0"/>
            <a:r>
              <a:rPr lang="en-US" dirty="0"/>
              <a:t>Chapter 1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87E78F1-FA98-711E-5CD1-937C45363AD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99908" y="68364"/>
            <a:ext cx="389209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ova Light" panose="020B0304020202020204" pitchFamily="34" charset="0"/>
                <a:cs typeface="Arial" panose="020B0604020202020204" pitchFamily="34" charset="0"/>
              </a:rPr>
              <a:t>Project Number: 2021-2-PT02-KA220-YOU-000049028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ova Light" panose="020B0304020202020204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736250-9AF2-2FC6-4D1E-D505BB3A76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7" y="6147337"/>
            <a:ext cx="2466975" cy="516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94FF78-AA09-5A63-249A-4CD759D0A8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400" y="6148607"/>
            <a:ext cx="5337175" cy="67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46A961-A90C-0151-37AB-C307E61E22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743" y="6118762"/>
            <a:ext cx="863600" cy="370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6781E5-ED05-68EF-F9D0-17AE04E0C83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543" y="6156862"/>
            <a:ext cx="1131570" cy="299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E84156-5B1F-2A54-842A-178BCDB6441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043" y="6147337"/>
            <a:ext cx="1243965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EF6806-D260-1AB6-B579-7EC4CB5EC31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018" y="6156862"/>
            <a:ext cx="741680" cy="3054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5EE12B-EDAF-B8C0-5308-56C4840F29D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218" y="6118762"/>
            <a:ext cx="836295" cy="337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10.png">
            <a:extLst>
              <a:ext uri="{FF2B5EF4-FFF2-40B4-BE49-F238E27FC236}">
                <a16:creationId xmlns:a16="http://schemas.microsoft.com/office/drawing/2014/main" id="{DC369889-C445-E959-FF4E-F372E73B308D}"/>
              </a:ext>
            </a:extLst>
          </p:cNvPr>
          <p:cNvPicPr/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7868" y="6080662"/>
            <a:ext cx="1314450" cy="440055"/>
          </a:xfrm>
          <a:prstGeom prst="rect">
            <a:avLst/>
          </a:prstGeom>
          <a:ln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75B9DD-29B5-30F6-CCAF-863812372E3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82265"/>
            <a:ext cx="2614558" cy="113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63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EB77BB-8224-47A8-92E6-05C96BB8AC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579" y="20807"/>
            <a:ext cx="12116841" cy="6816386"/>
          </a:xfrm>
          <a:prstGeom prst="rect">
            <a:avLst/>
          </a:prstGeom>
        </p:spPr>
      </p:pic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DB098773-831B-4B87-8ADB-C33D84C113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82698" y="2419776"/>
            <a:ext cx="4151647" cy="39556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3200" b="1" cap="none" spc="300" baseline="0">
                <a:solidFill>
                  <a:srgbClr val="880592"/>
                </a:solidFill>
                <a:latin typeface="+mn-lt"/>
                <a:ea typeface="Open Sans Condensed" panose="020B0806030504020204" pitchFamily="34" charset="0"/>
                <a:cs typeface="Open Sans Condensed" panose="020B0806030504020204" pitchFamily="34" charset="0"/>
              </a:defRPr>
            </a:lvl1pPr>
          </a:lstStyle>
          <a:p>
            <a:pPr lvl="0"/>
            <a:r>
              <a:rPr lang="en-US" dirty="0"/>
              <a:t>Chapter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9D1DED-72AC-38A7-315E-68226BF513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7" y="6147337"/>
            <a:ext cx="2466975" cy="516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49508E-F1A2-19ED-1670-C9345DD27C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400" y="6148607"/>
            <a:ext cx="5337175" cy="67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BF3FEC-75BA-C4C7-7CB1-7CF2C4A77B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743" y="6118762"/>
            <a:ext cx="863600" cy="370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2DD70C-2251-9BA3-929A-4162D76E595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543" y="6156862"/>
            <a:ext cx="1131570" cy="299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862B3B-3A1B-2D92-8028-8146A2955AB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043" y="6147337"/>
            <a:ext cx="1243965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3B56AF-95E4-D70F-53FD-D768D794876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018" y="6156862"/>
            <a:ext cx="741680" cy="3054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A5E8C9-010A-84DC-FA8B-1928737950B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218" y="6118762"/>
            <a:ext cx="836295" cy="337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10.png">
            <a:extLst>
              <a:ext uri="{FF2B5EF4-FFF2-40B4-BE49-F238E27FC236}">
                <a16:creationId xmlns:a16="http://schemas.microsoft.com/office/drawing/2014/main" id="{2C9DC6EE-AFB9-F6CA-3DD6-4FF3030AE964}"/>
              </a:ext>
            </a:extLst>
          </p:cNvPr>
          <p:cNvPicPr/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7868" y="6080662"/>
            <a:ext cx="1314450" cy="440055"/>
          </a:xfrm>
          <a:prstGeom prst="rect">
            <a:avLst/>
          </a:prstGeom>
          <a:ln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8DD565-5AD0-2252-F54E-247650AD28D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82265"/>
            <a:ext cx="2614558" cy="1139884"/>
          </a:xfrm>
          <a:prstGeom prst="rect">
            <a:avLst/>
          </a:prstGeom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id="{CD643709-96DF-25B8-20D6-B8F77A6C4DD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99908" y="68364"/>
            <a:ext cx="389209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ova Light" panose="020B0304020202020204" pitchFamily="34" charset="0"/>
                <a:cs typeface="Arial" panose="020B0604020202020204" pitchFamily="34" charset="0"/>
              </a:rPr>
              <a:t>Project Number: 2021-2-PT02-KA220-YOU-000049028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Nova Light" panose="020B03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2494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75445" y="1498519"/>
            <a:ext cx="4761489" cy="3579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cap="none" spc="0" baseline="0">
                <a:solidFill>
                  <a:schemeClr val="accent1"/>
                </a:solidFill>
                <a:latin typeface="+mj-lt"/>
                <a:ea typeface="Arial Nova Light" panose="020B03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el-G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74434" y="2061445"/>
            <a:ext cx="4762500" cy="29400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600" b="0" i="0" baseline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ova Light" panose="020B03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is simply dummy text of the printing and typesetting industry. Lorem Ipsum has been the industry's standard.</a:t>
            </a:r>
            <a:endParaRPr lang="en-US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956257" y="2061445"/>
            <a:ext cx="4762500" cy="29400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600" b="0" i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ova Light" panose="020B03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234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8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P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39686" y="1498519"/>
            <a:ext cx="4761489" cy="3579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cap="none" spc="0" baseline="0">
                <a:solidFill>
                  <a:schemeClr val="accent1"/>
                </a:solidFill>
                <a:latin typeface="+mj-lt"/>
                <a:ea typeface="Arial Nova Light" panose="020B03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el-GR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DD652A9-BDC3-4A1F-82C5-FF364E3454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675" y="2062161"/>
            <a:ext cx="4762500" cy="29400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600" b="0" i="0" baseline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ova Light" panose="020B03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is simply dummy text of the printing and typesetting industry. Lorem Ipsum has been the industry's standard.</a:t>
            </a:r>
            <a:endParaRPr lang="en-US" dirty="0"/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541D29E2-F56D-1F01-4096-358B719879B7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491288" y="1498600"/>
            <a:ext cx="5214937" cy="3503613"/>
          </a:xfrm>
          <a:prstGeom prst="rect">
            <a:avLst/>
          </a:prstGeom>
        </p:spPr>
        <p:txBody>
          <a:bodyPr/>
          <a:lstStyle>
            <a:lvl1pPr>
              <a:defRPr>
                <a:latin typeface="Arial Nova Light" panose="020B0304020202020204" pitchFamily="34" charset="0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03495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-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76E0507-54F0-4CE0-8606-F888070418B9}"/>
              </a:ext>
            </a:extLst>
          </p:cNvPr>
          <p:cNvSpPr/>
          <p:nvPr userDrawn="1"/>
        </p:nvSpPr>
        <p:spPr>
          <a:xfrm>
            <a:off x="4593265" y="3036"/>
            <a:ext cx="7598735" cy="5855503"/>
          </a:xfrm>
          <a:prstGeom prst="rect">
            <a:avLst/>
          </a:prstGeom>
          <a:solidFill>
            <a:schemeClr val="bg1">
              <a:lumMod val="85000"/>
              <a:alpha val="47843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51D472E9-DB8F-468A-9A10-51A0FA3E5B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3936" y="1724664"/>
            <a:ext cx="4761489" cy="3579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cap="none" spc="0" baseline="0">
                <a:solidFill>
                  <a:schemeClr val="accent1"/>
                </a:solidFill>
                <a:latin typeface="+mn-lt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el-GR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E878373F-F900-428F-8F1F-F4455A7D14F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482925" y="2459619"/>
            <a:ext cx="4762500" cy="2415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600" b="0" i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0581A4-38AB-4699-884A-45842237FF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28175"/>
            <a:ext cx="4592638" cy="462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306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575445" y="2146381"/>
            <a:ext cx="4826000" cy="33528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102350" y="2146381"/>
            <a:ext cx="5246688" cy="32131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endParaRPr lang="el-GR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51D472E9-DB8F-468A-9A10-51A0FA3E5B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5445" y="1498519"/>
            <a:ext cx="4761489" cy="3579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cap="none" spc="0" baseline="0">
                <a:solidFill>
                  <a:schemeClr val="accent1"/>
                </a:solidFill>
                <a:latin typeface="+mn-lt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6435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-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FAF02170-9ADB-402B-BA82-D275A87BB29C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6301872" y="2163383"/>
            <a:ext cx="5064125" cy="3291288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E91CE5F-3EBF-44CD-99D4-EFADFA1F17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5445" y="2173786"/>
            <a:ext cx="4826000" cy="33528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CA70128-1DED-48E9-A437-2230F0E915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5445" y="1498519"/>
            <a:ext cx="4761489" cy="3579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cap="none" spc="0" baseline="0">
                <a:solidFill>
                  <a:schemeClr val="accent1"/>
                </a:solidFill>
                <a:latin typeface="+mn-lt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el-G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63EE16-4664-7A88-EFB8-43111E4A73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743" y="6118762"/>
            <a:ext cx="863600" cy="370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9666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DA0CA32-EA4F-B14B-2832-6D9085BAB84A}"/>
              </a:ext>
            </a:extLst>
          </p:cNvPr>
          <p:cNvGrpSpPr/>
          <p:nvPr userDrawn="1"/>
        </p:nvGrpSpPr>
        <p:grpSpPr>
          <a:xfrm>
            <a:off x="0" y="82265"/>
            <a:ext cx="12192000" cy="6736902"/>
            <a:chOff x="0" y="82265"/>
            <a:chExt cx="12192000" cy="673690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19F9207-770D-6112-A806-A1CEBD4D71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tretch>
              <a:fillRect/>
            </a:stretch>
          </p:blipFill>
          <p:spPr>
            <a:xfrm>
              <a:off x="0" y="82265"/>
              <a:ext cx="2614558" cy="1139884"/>
            </a:xfrm>
            <a:prstGeom prst="rect">
              <a:avLst/>
            </a:prstGeom>
          </p:spPr>
        </p:pic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09824A00-BFA0-1840-2F75-A9335CA5983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299909" y="82265"/>
              <a:ext cx="389209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Arial Nova Light" panose="020B0304020202020204" pitchFamily="34" charset="0"/>
                  <a:cs typeface="Arial" panose="020B0604020202020204" pitchFamily="34" charset="0"/>
                </a:rPr>
                <a:t>Project Number: 2021-2-PT02-KA220-YOU-000049028</a:t>
              </a: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Arial Nova Light" panose="020B0304020202020204" pitchFamily="34" charset="0"/>
                </a:rPr>
                <a:t>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373B7-978A-F8FC-94BA-1CCB93CDB4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97" y="6147337"/>
              <a:ext cx="2466975" cy="5168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5BD291E-0EB9-109C-0A63-DC57D2CE6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6400" y="6148607"/>
              <a:ext cx="5337175" cy="670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D5AF222-37F0-073A-49A1-7BB6B1CEFF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5743" y="6118762"/>
              <a:ext cx="863600" cy="3702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72830E3-E736-998C-929F-9D8ECAB578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6543" y="6156862"/>
              <a:ext cx="1131570" cy="2997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4C004E3-465B-F0FD-C3C7-CD4B562454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3043" y="6147337"/>
              <a:ext cx="1243965" cy="323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BC569D-95EA-36AC-0974-9CA28CE84F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9018" y="6156862"/>
              <a:ext cx="741680" cy="30543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1F34E54-9A64-12BE-080B-7C9A655817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7218" y="6118762"/>
              <a:ext cx="836295" cy="3378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10.png">
              <a:extLst>
                <a:ext uri="{FF2B5EF4-FFF2-40B4-BE49-F238E27FC236}">
                  <a16:creationId xmlns:a16="http://schemas.microsoft.com/office/drawing/2014/main" id="{B69F9E3E-2D9C-2AFF-F93D-26101DA0C5FE}"/>
                </a:ext>
              </a:extLst>
            </p:cNvPr>
            <p:cNvPicPr/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337868" y="6080662"/>
              <a:ext cx="1314450" cy="440055"/>
            </a:xfrm>
            <a:prstGeom prst="rect">
              <a:avLst/>
            </a:prstGeom>
            <a:ln/>
          </p:spPr>
        </p:pic>
      </p:grpSp>
    </p:spTree>
    <p:extLst>
      <p:ext uri="{BB962C8B-B14F-4D97-AF65-F5344CB8AC3E}">
        <p14:creationId xmlns:p14="http://schemas.microsoft.com/office/powerpoint/2010/main" val="238495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81" r:id="rId3"/>
    <p:sldLayoutId id="2147483662" r:id="rId4"/>
    <p:sldLayoutId id="2147483683" r:id="rId5"/>
    <p:sldLayoutId id="2147483672" r:id="rId6"/>
    <p:sldLayoutId id="2147483673" r:id="rId7"/>
    <p:sldLayoutId id="2147483669" r:id="rId8"/>
    <p:sldLayoutId id="2147483671" r:id="rId9"/>
    <p:sldLayoutId id="2147483684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496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4sdgs.org/5-reasons-that-require-young-people-to-play-a-fundamental-role-in-achieving-the-sdgs/?lang=en" TargetMode="External"/><Relationship Id="rId2" Type="http://schemas.openxmlformats.org/officeDocument/2006/relationships/hyperlink" Target="https://www.populationmedia.org/blog/economic-sustainability-examples-that-inspire-change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unesco.org/en/education/sustainable-development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watch?v=eT32UFzA7E8" TargetMode="External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0EA258F-39C5-4B6F-9DAB-E4DF379937C1}"/>
              </a:ext>
            </a:extLst>
          </p:cNvPr>
          <p:cNvSpPr/>
          <p:nvPr/>
        </p:nvSpPr>
        <p:spPr>
          <a:xfrm>
            <a:off x="8623606" y="4419357"/>
            <a:ext cx="750250" cy="46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E879D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C7FB00-2699-ECBC-2234-BBA727822FCD}"/>
              </a:ext>
            </a:extLst>
          </p:cNvPr>
          <p:cNvSpPr txBox="1"/>
          <p:nvPr/>
        </p:nvSpPr>
        <p:spPr>
          <a:xfrm>
            <a:off x="5860802" y="2493239"/>
            <a:ext cx="6104408" cy="194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DIN 2014" panose="020B0504020202020204" pitchFamily="34" charset="0"/>
              </a:rPr>
              <a:t>Módulo </a:t>
            </a:r>
            <a:r>
              <a:rPr kumimoji="0" lang="en-US" sz="3200" b="1" i="0" u="none" strike="noStrike" kern="1200" cap="none" spc="3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DIN 2014" panose="020B0504020202020204" pitchFamily="34" charset="0"/>
              </a:rPr>
              <a:t>5: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DIN 2014" panose="020B0504020202020204" pitchFamily="34" charset="0"/>
              </a:rPr>
              <a:t>DESENVOLVIMENTO SUSTENTÁVEL E AMBIENTE</a:t>
            </a:r>
          </a:p>
        </p:txBody>
      </p:sp>
    </p:spTree>
    <p:extLst>
      <p:ext uri="{BB962C8B-B14F-4D97-AF65-F5344CB8AC3E}">
        <p14:creationId xmlns:p14="http://schemas.microsoft.com/office/powerpoint/2010/main" val="3660486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9FDA-29F6-4AE9-BB0D-92DA2AC878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6466" y="3062189"/>
            <a:ext cx="4151647" cy="39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+mj-lt"/>
                <a:ea typeface="DIN 2014" panose="020B0504020202020204" pitchFamily="34" charset="0"/>
              </a:rPr>
              <a:t>BIBLIOGRAFIA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298395-7927-44A2-BB8F-4D5F79A3B958}"/>
              </a:ext>
            </a:extLst>
          </p:cNvPr>
          <p:cNvSpPr/>
          <p:nvPr/>
        </p:nvSpPr>
        <p:spPr>
          <a:xfrm>
            <a:off x="8657164" y="4088821"/>
            <a:ext cx="750250" cy="46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E87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095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E1CECD-1401-46C0-B9AA-AFA85D6FE08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5445" y="2457533"/>
            <a:ext cx="4826000" cy="3352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32B65F6-6D04-4B53-B6E5-296E67A91998}"/>
              </a:ext>
            </a:extLst>
          </p:cNvPr>
          <p:cNvSpPr txBox="1">
            <a:spLocks/>
          </p:cNvSpPr>
          <p:nvPr/>
        </p:nvSpPr>
        <p:spPr>
          <a:xfrm>
            <a:off x="418097" y="1501447"/>
            <a:ext cx="11522266" cy="29400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5000"/>
              </a:lnSpc>
            </a:pPr>
            <a:r>
              <a:rPr lang="en-US" sz="1800" dirty="0" err="1">
                <a:effectLst/>
                <a:ea typeface="Arial" panose="020B0604020202020204" pitchFamily="34" charset="0"/>
              </a:rPr>
              <a:t>Bish</a:t>
            </a:r>
            <a:r>
              <a:rPr lang="en-US" sz="1800" dirty="0">
                <a:effectLst/>
                <a:ea typeface="Arial" panose="020B0604020202020204" pitchFamily="34" charset="0"/>
              </a:rPr>
              <a:t>, J. J. (2021, February 4). </a:t>
            </a:r>
            <a:r>
              <a:rPr lang="en-US" sz="1800" i="1" dirty="0">
                <a:effectLst/>
                <a:ea typeface="Arial" panose="020B0604020202020204" pitchFamily="34" charset="0"/>
              </a:rPr>
              <a:t>Economic Sustainability Examples that Inspire Change</a:t>
            </a:r>
            <a:r>
              <a:rPr lang="en-US" sz="1800" dirty="0">
                <a:effectLst/>
                <a:ea typeface="Arial" panose="020B0604020202020204" pitchFamily="34" charset="0"/>
              </a:rPr>
              <a:t>. Retrieved from Population Media Centre: </a:t>
            </a:r>
            <a:r>
              <a:rPr lang="en-US" sz="1800" dirty="0">
                <a:effectLst/>
                <a:ea typeface="Arial" panose="020B0604020202020204" pitchFamily="34" charset="0"/>
                <a:hlinkClick r:id="rId2"/>
              </a:rPr>
              <a:t>https://www.populationmedia.org/blog/economic-sustainability-examples-that-inspire-change</a:t>
            </a:r>
            <a:r>
              <a:rPr lang="en-US" sz="1800" dirty="0">
                <a:effectLst/>
                <a:ea typeface="Arial" panose="020B0604020202020204" pitchFamily="34" charset="0"/>
              </a:rPr>
              <a:t> </a:t>
            </a:r>
          </a:p>
          <a:p>
            <a:pPr marL="457200" indent="-457200">
              <a:lnSpc>
                <a:spcPct val="115000"/>
              </a:lnSpc>
            </a:pPr>
            <a:r>
              <a:rPr lang="en-US" sz="1800" dirty="0" err="1">
                <a:effectLst/>
                <a:ea typeface="Arial" panose="020B0604020202020204" pitchFamily="34" charset="0"/>
              </a:rPr>
              <a:t>Gambadatoun</a:t>
            </a:r>
            <a:r>
              <a:rPr lang="en-US" sz="1800" dirty="0">
                <a:effectLst/>
                <a:ea typeface="Arial" panose="020B0604020202020204" pitchFamily="34" charset="0"/>
              </a:rPr>
              <a:t>, G. (2021, January 31). </a:t>
            </a:r>
            <a:r>
              <a:rPr lang="en-US" sz="1800" i="1" dirty="0">
                <a:effectLst/>
                <a:ea typeface="Arial" panose="020B0604020202020204" pitchFamily="34" charset="0"/>
              </a:rPr>
              <a:t>5 reasons that require young people to play a </a:t>
            </a:r>
            <a:r>
              <a:rPr lang="en-US" sz="1800" i="1" dirty="0" err="1">
                <a:effectLst/>
                <a:ea typeface="Arial" panose="020B0604020202020204" pitchFamily="34" charset="0"/>
              </a:rPr>
              <a:t>fundametnal</a:t>
            </a:r>
            <a:r>
              <a:rPr lang="en-US" sz="1800" i="1" dirty="0">
                <a:effectLst/>
                <a:ea typeface="Arial" panose="020B0604020202020204" pitchFamily="34" charset="0"/>
              </a:rPr>
              <a:t> role in achieving the SDGs</a:t>
            </a:r>
            <a:r>
              <a:rPr lang="en-US" sz="1800" dirty="0">
                <a:effectLst/>
                <a:ea typeface="Arial" panose="020B0604020202020204" pitchFamily="34" charset="0"/>
              </a:rPr>
              <a:t>. Retrieved from Blog4SDGs: </a:t>
            </a:r>
            <a:r>
              <a:rPr lang="en-US" sz="1800" dirty="0">
                <a:effectLst/>
                <a:ea typeface="Arial" panose="020B0604020202020204" pitchFamily="34" charset="0"/>
                <a:hlinkClick r:id="rId3"/>
              </a:rPr>
              <a:t>https://blog4sdgs.org/5-reasons-that-require-young-people-to-play-a-fundamental-role-in-achieving-the-sdgs/?lang=en</a:t>
            </a:r>
            <a:endParaRPr lang="en-US" sz="1800" dirty="0">
              <a:effectLst/>
              <a:ea typeface="Arial" panose="020B0604020202020204" pitchFamily="34" charset="0"/>
            </a:endParaRPr>
          </a:p>
          <a:p>
            <a:pPr marL="457200" indent="-457200">
              <a:lnSpc>
                <a:spcPct val="115000"/>
              </a:lnSpc>
            </a:pPr>
            <a:r>
              <a:rPr lang="en-US" sz="1800" dirty="0">
                <a:effectLst/>
                <a:ea typeface="Arial" panose="020B0604020202020204" pitchFamily="34" charset="0"/>
              </a:rPr>
              <a:t>UNESCO. (2022). </a:t>
            </a:r>
            <a:r>
              <a:rPr lang="en-US" sz="1800" i="1" dirty="0">
                <a:effectLst/>
                <a:ea typeface="Arial" panose="020B0604020202020204" pitchFamily="34" charset="0"/>
              </a:rPr>
              <a:t>Education for sustainable development</a:t>
            </a:r>
            <a:r>
              <a:rPr lang="en-US" sz="1800" dirty="0">
                <a:effectLst/>
                <a:ea typeface="Arial" panose="020B0604020202020204" pitchFamily="34" charset="0"/>
              </a:rPr>
              <a:t>. Retrieved from UNESCO: </a:t>
            </a:r>
            <a:r>
              <a:rPr lang="en-US" sz="1800" dirty="0">
                <a:effectLst/>
                <a:ea typeface="Arial" panose="020B0604020202020204" pitchFamily="34" charset="0"/>
                <a:hlinkClick r:id="rId4"/>
              </a:rPr>
              <a:t>https://www.unesco.org/en/education/sustainable-development</a:t>
            </a:r>
            <a:endParaRPr lang="en-US" sz="1800" dirty="0">
              <a:effectLst/>
              <a:ea typeface="Arial" panose="020B0604020202020204" pitchFamily="34" charset="0"/>
            </a:endParaRPr>
          </a:p>
          <a:p>
            <a:pPr marL="457200" indent="-457200">
              <a:lnSpc>
                <a:spcPct val="115000"/>
              </a:lnSpc>
            </a:pPr>
            <a:r>
              <a:rPr lang="en-US" sz="1800" dirty="0">
                <a:effectLst/>
                <a:ea typeface="Arial" panose="020B0604020202020204" pitchFamily="34" charset="0"/>
              </a:rPr>
              <a:t>United Nations. (2018). </a:t>
            </a:r>
            <a:r>
              <a:rPr lang="en-US" sz="1800" i="1" dirty="0">
                <a:effectLst/>
                <a:ea typeface="Arial" panose="020B0604020202020204" pitchFamily="34" charset="0"/>
              </a:rPr>
              <a:t>The Sustainable Development Goals.</a:t>
            </a:r>
            <a:r>
              <a:rPr lang="en-US" sz="1800" dirty="0">
                <a:effectLst/>
                <a:ea typeface="Arial" panose="020B0604020202020204" pitchFamily="34" charset="0"/>
              </a:rPr>
              <a:t> New York: United Nations Publications. Retrieved from </a:t>
            </a:r>
            <a:r>
              <a:rPr lang="en-US" sz="1800" dirty="0" err="1">
                <a:effectLst/>
                <a:ea typeface="Arial" panose="020B0604020202020204" pitchFamily="34" charset="0"/>
              </a:rPr>
              <a:t>Issuu</a:t>
            </a:r>
            <a:r>
              <a:rPr lang="en-US" sz="1800" dirty="0">
                <a:effectLst/>
                <a:ea typeface="Arial" panose="020B0604020202020204" pitchFamily="34" charset="0"/>
              </a:rPr>
              <a:t>.</a:t>
            </a:r>
            <a:endParaRPr lang="en-IE" sz="1800" dirty="0">
              <a:effectLst/>
              <a:ea typeface="Arial" panose="020B0604020202020204" pitchFamily="34" charset="0"/>
            </a:endParaRPr>
          </a:p>
          <a:p>
            <a:pPr marL="457200" indent="-457200">
              <a:lnSpc>
                <a:spcPct val="115000"/>
              </a:lnSpc>
            </a:pPr>
            <a:endParaRPr lang="en-IE" sz="1800" dirty="0">
              <a:effectLst/>
              <a:ea typeface="Arial" panose="020B0604020202020204" pitchFamily="34" charset="0"/>
            </a:endParaRPr>
          </a:p>
          <a:p>
            <a:pPr marL="457200" indent="-457200">
              <a:lnSpc>
                <a:spcPct val="115000"/>
              </a:lnSpc>
            </a:pPr>
            <a:endParaRPr lang="en-IE" sz="1800" dirty="0">
              <a:effectLst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258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9FDA-29F6-4AE9-BB0D-92DA2AC878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27923" y="3429000"/>
            <a:ext cx="4151647" cy="39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+mj-lt"/>
                <a:ea typeface="DIN 2014" panose="020B0504020202020204" pitchFamily="34" charset="0"/>
              </a:rPr>
              <a:t>Obrigado</a:t>
            </a:r>
            <a:endParaRPr lang="en-US" dirty="0">
              <a:solidFill>
                <a:schemeClr val="bg1"/>
              </a:solidFill>
              <a:latin typeface="+mj-lt"/>
              <a:ea typeface="DIN 2014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2D7A71-AED7-4A20-9692-4F32F40C6AB5}"/>
              </a:ext>
            </a:extLst>
          </p:cNvPr>
          <p:cNvSpPr/>
          <p:nvPr/>
        </p:nvSpPr>
        <p:spPr>
          <a:xfrm>
            <a:off x="8679796" y="4162754"/>
            <a:ext cx="750250" cy="46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E87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Young boy reading a book">
            <a:extLst>
              <a:ext uri="{FF2B5EF4-FFF2-40B4-BE49-F238E27FC236}">
                <a16:creationId xmlns:a16="http://schemas.microsoft.com/office/drawing/2014/main" id="{A4CE573E-1247-20FA-41C7-37A25D78367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43675" y="1627209"/>
            <a:ext cx="5400000" cy="3603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481E21F-2EA1-B979-5531-0B042A3388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45" y="1498519"/>
            <a:ext cx="5662795" cy="357985"/>
          </a:xfrm>
        </p:spPr>
        <p:txBody>
          <a:bodyPr/>
          <a:lstStyle/>
          <a:p>
            <a:r>
              <a:rPr lang="en-US" dirty="0"/>
              <a:t>Resultados da aprendizagem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61BC2CED-D3A5-AF42-F419-C7A8DD346D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5445" y="2147170"/>
            <a:ext cx="5769217" cy="2940052"/>
          </a:xfrm>
        </p:spPr>
        <p:txBody>
          <a:bodyPr/>
          <a:lstStyle/>
          <a:p>
            <a:pPr algn="just"/>
            <a:r>
              <a:rPr lang="en-US" sz="2000" dirty="0"/>
              <a:t>No final deste módulo, </a:t>
            </a:r>
            <a:r>
              <a:rPr lang="en-US" sz="2000" dirty="0" err="1"/>
              <a:t>serás</a:t>
            </a:r>
            <a:r>
              <a:rPr lang="en-US" sz="2000" dirty="0"/>
              <a:t> capaz de</a:t>
            </a:r>
          </a:p>
          <a:p>
            <a:pPr marL="342900" lvl="0" indent="-342900" algn="just">
              <a:buClr>
                <a:schemeClr val="accent5"/>
              </a:buClr>
              <a:buFont typeface="Wingdings" panose="05000000000000000000" pitchFamily="2" charset="2"/>
              <a:buChar char="ü"/>
            </a:pPr>
            <a:r>
              <a:rPr lang="en-GB" sz="2000" dirty="0">
                <a:effectLst/>
                <a:ea typeface="Times New Roman" panose="02020603050405020304" pitchFamily="18" charset="0"/>
              </a:rPr>
              <a:t>Reconhecer e identificar a sustentabilidade e o desenvolvimento </a:t>
            </a:r>
            <a:r>
              <a:rPr lang="en-GB" sz="2000" dirty="0" err="1">
                <a:effectLst/>
                <a:ea typeface="Times New Roman" panose="02020603050405020304" pitchFamily="18" charset="0"/>
              </a:rPr>
              <a:t>sustentável</a:t>
            </a:r>
            <a:r>
              <a:rPr lang="en-GB" sz="2000" dirty="0">
                <a:effectLst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ea typeface="Times New Roman" panose="02020603050405020304" pitchFamily="18" charset="0"/>
              </a:rPr>
              <a:t>na</a:t>
            </a:r>
            <a:r>
              <a:rPr lang="en-GB" sz="2000" dirty="0">
                <a:effectLst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ea typeface="Times New Roman" panose="02020603050405020304" pitchFamily="18" charset="0"/>
              </a:rPr>
              <a:t>tua</a:t>
            </a:r>
            <a:r>
              <a:rPr lang="en-GB" sz="2000" dirty="0">
                <a:effectLst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ea typeface="Times New Roman" panose="02020603050405020304" pitchFamily="18" charset="0"/>
              </a:rPr>
              <a:t>comunidade</a:t>
            </a:r>
            <a:endParaRPr lang="en-IE" sz="20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Clr>
                <a:schemeClr val="accent5"/>
              </a:buClr>
              <a:buFont typeface="Wingdings" panose="05000000000000000000" pitchFamily="2" charset="2"/>
              <a:buChar char="ü"/>
            </a:pPr>
            <a:r>
              <a:rPr lang="en-GB" sz="2000" dirty="0">
                <a:effectLst/>
                <a:ea typeface="Times New Roman" panose="02020603050405020304" pitchFamily="18" charset="0"/>
              </a:rPr>
              <a:t>Avaliar o desenvolvimento dos ODS nos Estados-Membros e a nível mundial</a:t>
            </a:r>
            <a:endParaRPr lang="en-IE" sz="2000" dirty="0">
              <a:effectLst/>
              <a:ea typeface="Times New Roman" panose="02020603050405020304" pitchFamily="18" charset="0"/>
            </a:endParaRPr>
          </a:p>
          <a:p>
            <a:pPr marL="342900" indent="-342900" algn="just">
              <a:buClr>
                <a:schemeClr val="accent5"/>
              </a:buClr>
              <a:buFont typeface="Wingdings" panose="05000000000000000000" pitchFamily="2" charset="2"/>
              <a:buChar char="ü"/>
            </a:pPr>
            <a:r>
              <a:rPr lang="en-GB" sz="2000" dirty="0">
                <a:effectLst/>
                <a:ea typeface="Calibri" panose="020F0502020204030204" pitchFamily="34" charset="0"/>
              </a:rPr>
              <a:t>Demonstrar os conhecimentos adquiridos através da implementação de acções orientadas pelos ODS </a:t>
            </a:r>
            <a:r>
              <a:rPr lang="en-GB" sz="2000" dirty="0" err="1">
                <a:effectLst/>
                <a:ea typeface="Calibri" panose="020F0502020204030204" pitchFamily="34" charset="0"/>
              </a:rPr>
              <a:t>na</a:t>
            </a:r>
            <a:r>
              <a:rPr lang="en-GB" sz="2000" dirty="0">
                <a:effectLst/>
                <a:ea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</a:rPr>
              <a:t>tua</a:t>
            </a:r>
            <a:r>
              <a:rPr lang="en-GB" sz="2000" dirty="0">
                <a:effectLst/>
                <a:ea typeface="Calibri" panose="020F0502020204030204" pitchFamily="34" charset="0"/>
              </a:rPr>
              <a:t> própria comunidade local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16557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9FDA-29F6-4AE9-BB0D-92DA2AC878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59246" y="3062189"/>
            <a:ext cx="4721184" cy="395563"/>
          </a:xfrm>
        </p:spPr>
        <p:txBody>
          <a:bodyPr/>
          <a:lstStyle/>
          <a:p>
            <a:r>
              <a:rPr lang="pt-PT" dirty="0">
                <a:solidFill>
                  <a:schemeClr val="bg1"/>
                </a:solidFill>
                <a:latin typeface="+mj-lt"/>
                <a:ea typeface="DIN 2014" panose="020B0504020202020204" pitchFamily="34" charset="0"/>
              </a:rPr>
              <a:t>LIÇÃO 3 - Jovens e o ambiente</a:t>
            </a:r>
            <a:endParaRPr lang="en-US" dirty="0">
              <a:solidFill>
                <a:schemeClr val="bg1"/>
              </a:solidFill>
              <a:latin typeface="+mj-lt"/>
              <a:ea typeface="DIN 2014" panose="020B05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298395-7927-44A2-BB8F-4D5F79A3B958}"/>
              </a:ext>
            </a:extLst>
          </p:cNvPr>
          <p:cNvSpPr/>
          <p:nvPr/>
        </p:nvSpPr>
        <p:spPr>
          <a:xfrm>
            <a:off x="8657164" y="4088821"/>
            <a:ext cx="750250" cy="46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E87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874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9744EF-11DB-6D5D-EEC7-330D06D547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1601" y="1487680"/>
            <a:ext cx="7217275" cy="357985"/>
          </a:xfrm>
        </p:spPr>
        <p:txBody>
          <a:bodyPr/>
          <a:lstStyle/>
          <a:p>
            <a:r>
              <a:rPr lang="en-IE" sz="2800" dirty="0" err="1">
                <a:solidFill>
                  <a:schemeClr val="accent6"/>
                </a:solidFill>
              </a:rPr>
              <a:t>Alterações</a:t>
            </a:r>
            <a:r>
              <a:rPr lang="en-IE" sz="2800" dirty="0">
                <a:solidFill>
                  <a:schemeClr val="accent6"/>
                </a:solidFill>
              </a:rPr>
              <a:t> </a:t>
            </a:r>
            <a:r>
              <a:rPr lang="en-IE" sz="2800" dirty="0" err="1">
                <a:solidFill>
                  <a:schemeClr val="accent6"/>
                </a:solidFill>
              </a:rPr>
              <a:t>climáticas</a:t>
            </a:r>
            <a:r>
              <a:rPr lang="en-IE" sz="2800" dirty="0">
                <a:solidFill>
                  <a:schemeClr val="accent6"/>
                </a:solidFill>
              </a:rPr>
              <a:t> e </a:t>
            </a:r>
            <a:r>
              <a:rPr lang="en-IE" sz="2800" dirty="0" err="1">
                <a:solidFill>
                  <a:schemeClr val="accent6"/>
                </a:solidFill>
              </a:rPr>
              <a:t>Ambiente</a:t>
            </a:r>
            <a:endParaRPr lang="en-IE" sz="2800" dirty="0">
              <a:solidFill>
                <a:schemeClr val="accent6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69D80-F80D-B4FC-FFC0-831F3F0AFD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1601" y="2251275"/>
            <a:ext cx="7332437" cy="2940052"/>
          </a:xfrm>
        </p:spPr>
        <p:txBody>
          <a:bodyPr/>
          <a:lstStyle/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bg2">
                    <a:lumMod val="2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As alterações climáticas são o </a:t>
            </a:r>
            <a:r>
              <a:rPr lang="pt-PT" b="1" dirty="0">
                <a:solidFill>
                  <a:schemeClr val="accent6"/>
                </a:solidFill>
                <a:cs typeface="Times New Roman" panose="02020603050405020304" pitchFamily="18" charset="0"/>
              </a:rPr>
              <a:t>processo de aquecimento do nosso planeta</a:t>
            </a:r>
            <a:r>
              <a:rPr lang="pt-PT" dirty="0">
                <a:solidFill>
                  <a:schemeClr val="bg2">
                    <a:lumMod val="2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bg2">
                    <a:lumMod val="2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 alteração do clima torna o clima mais extremo e imprevisível. Estas mudanças nos padrões meteorológicos podem ser naturais, mas desde o século XIX que a atividade humana tem sido a principal razão por detrás das alterações climáticas. Isto deve-se à queima de combustíveis fósseis como o carvão, o petróleo e o gás, que emitem gases que retêm o calor (Nações Unidas, 2022). </a:t>
            </a:r>
            <a:r>
              <a:rPr lang="pt-PT" b="1" dirty="0">
                <a:solidFill>
                  <a:schemeClr val="accent6"/>
                </a:solidFill>
                <a:cs typeface="Times New Roman" panose="02020603050405020304" pitchFamily="18" charset="0"/>
              </a:rPr>
              <a:t>Este facto conduziu ao aquecimento global</a:t>
            </a:r>
            <a:r>
              <a:rPr lang="pt-PT" dirty="0">
                <a:solidFill>
                  <a:schemeClr val="bg2">
                    <a:lumMod val="2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bg2">
                    <a:lumMod val="2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Estas alterações dramáticas tiveram um impacto negativo na saúde e segurança da população em todo o mundo devido ao risco de fome, à deslocalização de comunidades inteiras para longe da costa e a incêndios intensos que destruíram comunidades e cidades inteiras. Se não forem tomadas medidas agora, </a:t>
            </a:r>
            <a:r>
              <a:rPr lang="pt-PT" b="1" dirty="0">
                <a:solidFill>
                  <a:schemeClr val="accent6"/>
                </a:solidFill>
                <a:cs typeface="Times New Roman" panose="02020603050405020304" pitchFamily="18" charset="0"/>
              </a:rPr>
              <a:t>estes efeitos só se irão agravar</a:t>
            </a:r>
            <a:r>
              <a:rPr lang="pt-PT" dirty="0">
                <a:solidFill>
                  <a:schemeClr val="bg2">
                    <a:lumMod val="25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E" dirty="0">
              <a:solidFill>
                <a:schemeClr val="bg2">
                  <a:lumMod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sky, nature, mountain, outdoor&#10;&#10;Description automatically generated">
            <a:extLst>
              <a:ext uri="{FF2B5EF4-FFF2-40B4-BE49-F238E27FC236}">
                <a16:creationId xmlns:a16="http://schemas.microsoft.com/office/drawing/2014/main" id="{35337DCB-0580-7A8C-B507-1340BAA1D7B3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10621" b="5755"/>
          <a:stretch/>
        </p:blipFill>
        <p:spPr>
          <a:xfrm>
            <a:off x="8540476" y="584473"/>
            <a:ext cx="3234964" cy="1642679"/>
          </a:xfrm>
          <a:prstGeom prst="rect">
            <a:avLst/>
          </a:prstGeom>
        </p:spPr>
      </p:pic>
      <p:pic>
        <p:nvPicPr>
          <p:cNvPr id="8" name="Picture 7" descr="A picture containing nature, night sky, sunset&#10;&#10;Description automatically generated">
            <a:extLst>
              <a:ext uri="{FF2B5EF4-FFF2-40B4-BE49-F238E27FC236}">
                <a16:creationId xmlns:a16="http://schemas.microsoft.com/office/drawing/2014/main" id="{D7FF40DC-908A-C781-8BA1-5FAEE3295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0478" y="2355068"/>
            <a:ext cx="3234964" cy="18202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ABADDE-91C5-D612-C79B-F1BBB9923B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209"/>
          <a:stretch/>
        </p:blipFill>
        <p:spPr>
          <a:xfrm>
            <a:off x="8540478" y="4303190"/>
            <a:ext cx="3234964" cy="16776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F2D309-3184-E8A1-91E9-A35CCC9A806F}"/>
              </a:ext>
            </a:extLst>
          </p:cNvPr>
          <p:cNvSpPr txBox="1"/>
          <p:nvPr/>
        </p:nvSpPr>
        <p:spPr>
          <a:xfrm>
            <a:off x="8004038" y="6596390"/>
            <a:ext cx="43078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dirty="0"/>
              <a:t>Image sources: </a:t>
            </a:r>
            <a:r>
              <a:rPr lang="en-IE" sz="1100" dirty="0" err="1"/>
              <a:t>Jarboe</a:t>
            </a:r>
            <a:r>
              <a:rPr lang="en-IE" sz="1100" dirty="0"/>
              <a:t>, Howard, and Gallagher; </a:t>
            </a:r>
            <a:r>
              <a:rPr lang="en-IE" sz="1100" dirty="0" err="1"/>
              <a:t>Unsplash</a:t>
            </a:r>
            <a:endParaRPr lang="en-IE" sz="1100" dirty="0"/>
          </a:p>
        </p:txBody>
      </p:sp>
    </p:spTree>
    <p:extLst>
      <p:ext uri="{BB962C8B-B14F-4D97-AF65-F5344CB8AC3E}">
        <p14:creationId xmlns:p14="http://schemas.microsoft.com/office/powerpoint/2010/main" val="233801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E36722-44E8-C36C-6E72-C2BEAAD3F7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71537" y="2308257"/>
            <a:ext cx="6448926" cy="311539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pt-PT" sz="2000" dirty="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</a:rPr>
              <a:t>A juventude tem um papel importante a desempenhar na luta contra as alterações climáticas.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pt-PT" sz="2000" dirty="0">
                <a:solidFill>
                  <a:schemeClr val="bg2">
                    <a:lumMod val="25000"/>
                  </a:schemeClr>
                </a:solidFill>
                <a:effectLst/>
                <a:latin typeface="Arial Nova Light" panose="020B0304020202020204" pitchFamily="34" charset="0"/>
                <a:ea typeface="Times New Roman" panose="02020603050405020304" pitchFamily="18" charset="0"/>
              </a:rPr>
              <a:t>Nos últimos anos, jovens tornaram-se líderes no ativismo climático, pressionando os dirigentes de todo o mundo a fazer alguma coisa.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pt-PT" sz="2000" dirty="0">
                <a:solidFill>
                  <a:schemeClr val="bg2">
                    <a:lumMod val="25000"/>
                  </a:schemeClr>
                </a:solidFill>
                <a:effectLst/>
                <a:latin typeface="Arial Nova Light" panose="020B0304020202020204" pitchFamily="34" charset="0"/>
                <a:ea typeface="Times New Roman" panose="02020603050405020304" pitchFamily="18" charset="0"/>
              </a:rPr>
              <a:t>Ao utilizar as ferramentas à sua disposição, tais como </a:t>
            </a:r>
            <a:r>
              <a:rPr lang="en-GB" sz="2000" b="1" dirty="0">
                <a:solidFill>
                  <a:srgbClr val="E01483"/>
                </a:solidFill>
                <a:effectLst/>
                <a:latin typeface="Arial Nova Light" panose="020B0304020202020204" pitchFamily="34" charset="0"/>
                <a:ea typeface="Times New Roman" panose="02020603050405020304" pitchFamily="18" charset="0"/>
              </a:rPr>
              <a:t>as redes </a:t>
            </a:r>
            <a:r>
              <a:rPr lang="en-GB" sz="2000" b="1" dirty="0" err="1">
                <a:solidFill>
                  <a:srgbClr val="E01483"/>
                </a:solidFill>
                <a:effectLst/>
                <a:latin typeface="Arial Nova Light" panose="020B0304020202020204" pitchFamily="34" charset="0"/>
                <a:ea typeface="Times New Roman" panose="02020603050405020304" pitchFamily="18" charset="0"/>
              </a:rPr>
              <a:t>sociais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effectLst/>
                <a:latin typeface="Arial Nova Light" panose="020B0304020202020204" pitchFamily="34" charset="0"/>
                <a:ea typeface="Times New Roman" panose="02020603050405020304" pitchFamily="18" charset="0"/>
              </a:rPr>
              <a:t>, </a:t>
            </a:r>
            <a:r>
              <a:rPr lang="en-GB" sz="2000" b="1" dirty="0">
                <a:solidFill>
                  <a:srgbClr val="92D050"/>
                </a:solidFill>
                <a:effectLst/>
                <a:latin typeface="Arial Nova Light" panose="020B0304020202020204" pitchFamily="34" charset="0"/>
                <a:ea typeface="Times New Roman" panose="02020603050405020304" pitchFamily="18" charset="0"/>
              </a:rPr>
              <a:t>TikTok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effectLst/>
                <a:latin typeface="Arial Nova Light" panose="020B0304020202020204" pitchFamily="34" charset="0"/>
                <a:ea typeface="Times New Roman" panose="02020603050405020304" pitchFamily="18" charset="0"/>
              </a:rPr>
              <a:t>e </a:t>
            </a:r>
            <a:r>
              <a:rPr lang="en-GB" sz="2000" b="1" dirty="0">
                <a:solidFill>
                  <a:schemeClr val="accent6"/>
                </a:solidFill>
                <a:effectLst/>
                <a:latin typeface="Arial Nova Light" panose="020B0304020202020204" pitchFamily="34" charset="0"/>
                <a:ea typeface="Times New Roman" panose="02020603050405020304" pitchFamily="18" charset="0"/>
              </a:rPr>
              <a:t>YouTube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effectLst/>
                <a:latin typeface="Arial Nova Light" panose="020B0304020202020204" pitchFamily="34" charset="0"/>
                <a:ea typeface="Times New Roman" panose="02020603050405020304" pitchFamily="18" charset="0"/>
              </a:rPr>
              <a:t>, </a:t>
            </a:r>
            <a:r>
              <a:rPr lang="pt-PT" sz="2000" dirty="0">
                <a:solidFill>
                  <a:schemeClr val="bg2">
                    <a:lumMod val="25000"/>
                  </a:schemeClr>
                </a:solidFill>
                <a:effectLst/>
                <a:latin typeface="Arial Nova Light" panose="020B0304020202020204" pitchFamily="34" charset="0"/>
                <a:ea typeface="Times New Roman" panose="02020603050405020304" pitchFamily="18" charset="0"/>
              </a:rPr>
              <a:t>jovens têm estado a criar conteúdos para sensibilizar para os perigos das alterações climáticas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effectLst/>
                <a:latin typeface="Arial Nova Light" panose="020B0304020202020204" pitchFamily="34" charset="0"/>
                <a:ea typeface="Times New Roman" panose="02020603050405020304" pitchFamily="18" charset="0"/>
              </a:rPr>
              <a:t>. </a:t>
            </a:r>
            <a:endParaRPr lang="en-IE" sz="2000" dirty="0">
              <a:solidFill>
                <a:schemeClr val="bg2">
                  <a:lumMod val="25000"/>
                </a:schemeClr>
              </a:solidFill>
              <a:latin typeface="Arial Nova Light" panose="020B03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5FA56F-7272-8E88-35EB-A62E6FBC73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IE" dirty="0" err="1"/>
              <a:t>Jovens</a:t>
            </a:r>
            <a:r>
              <a:rPr lang="en-IE" dirty="0"/>
              <a:t> e </a:t>
            </a:r>
            <a:r>
              <a:rPr lang="en-IE" dirty="0" err="1"/>
              <a:t>Alterações</a:t>
            </a:r>
            <a:r>
              <a:rPr lang="en-IE" dirty="0"/>
              <a:t> </a:t>
            </a:r>
            <a:r>
              <a:rPr lang="en-IE" dirty="0" err="1"/>
              <a:t>Climáticas</a:t>
            </a:r>
            <a:endParaRPr lang="en-IE" dirty="0"/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5B82FAC7-201B-F5D9-ECDB-E50F87716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1655" y="3024130"/>
            <a:ext cx="1256472" cy="1256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phic 5" descr="Arrow: Clockwise curve with solid fill">
            <a:extLst>
              <a:ext uri="{FF2B5EF4-FFF2-40B4-BE49-F238E27FC236}">
                <a16:creationId xmlns:a16="http://schemas.microsoft.com/office/drawing/2014/main" id="{869F5C53-01D3-7504-F883-B272D07E5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575894" flipV="1">
            <a:off x="10714578" y="3959163"/>
            <a:ext cx="487053" cy="4870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FD3F28-22E8-8E50-A057-940FC3FDCADB}"/>
              </a:ext>
            </a:extLst>
          </p:cNvPr>
          <p:cNvSpPr txBox="1"/>
          <p:nvPr/>
        </p:nvSpPr>
        <p:spPr>
          <a:xfrm>
            <a:off x="9441655" y="4437547"/>
            <a:ext cx="2496671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dirty="0">
                <a:latin typeface="Arial Nova Light" panose="020B0304020202020204" pitchFamily="34" charset="0"/>
              </a:rPr>
              <a:t>Vê aqui alguns jovens ativistas do clima que estão a fazer ondas no mundo da ação climática!</a:t>
            </a:r>
            <a:endParaRPr lang="en-IE" dirty="0">
              <a:latin typeface="Arial Nova Light" panose="020B03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2B2D29-938D-0EA6-D0D8-AEB0FBE0A246}"/>
              </a:ext>
            </a:extLst>
          </p:cNvPr>
          <p:cNvSpPr txBox="1"/>
          <p:nvPr/>
        </p:nvSpPr>
        <p:spPr>
          <a:xfrm>
            <a:off x="7884160" y="6596390"/>
            <a:ext cx="43078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sz="1100" dirty="0"/>
              <a:t>Image source: Callum Shaw, </a:t>
            </a:r>
            <a:r>
              <a:rPr lang="en-IE" sz="1100" dirty="0" err="1"/>
              <a:t>Unsplash</a:t>
            </a:r>
            <a:endParaRPr lang="en-IE" sz="1100" dirty="0"/>
          </a:p>
        </p:txBody>
      </p:sp>
    </p:spTree>
    <p:extLst>
      <p:ext uri="{BB962C8B-B14F-4D97-AF65-F5344CB8AC3E}">
        <p14:creationId xmlns:p14="http://schemas.microsoft.com/office/powerpoint/2010/main" val="1891937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tree, outdoor, plant&#10;&#10;Description automatically generated">
            <a:extLst>
              <a:ext uri="{FF2B5EF4-FFF2-40B4-BE49-F238E27FC236}">
                <a16:creationId xmlns:a16="http://schemas.microsoft.com/office/drawing/2014/main" id="{161EFFDA-6708-A2DF-22A6-4850B0155D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2500"/>
          <a:stretch/>
        </p:blipFill>
        <p:spPr>
          <a:xfrm>
            <a:off x="1104915" y="1071000"/>
            <a:ext cx="3569816" cy="47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95C9C-5B81-8277-BB07-FA03926D34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04201" y="2485849"/>
            <a:ext cx="6618832" cy="2940052"/>
          </a:xfrm>
        </p:spPr>
        <p:txBody>
          <a:bodyPr/>
          <a:lstStyle/>
          <a:p>
            <a:pPr algn="just">
              <a:spcBef>
                <a:spcPts val="0"/>
              </a:spcBef>
            </a:pPr>
            <a:r>
              <a:rPr lang="pt-PT" dirty="0"/>
              <a:t>A juventude ajuda a impulsionar o progresso e a construir a resiliência das comunidades (</a:t>
            </a:r>
            <a:r>
              <a:rPr lang="pt-PT" dirty="0" err="1"/>
              <a:t>Gambadatoun</a:t>
            </a:r>
            <a:r>
              <a:rPr lang="pt-PT" dirty="0"/>
              <a:t>, 2021). Nos últimos anos, jovens começaram a usar a sua voz para responsabilizar os governos e as organizações.</a:t>
            </a:r>
          </a:p>
          <a:p>
            <a:pPr algn="just">
              <a:spcBef>
                <a:spcPts val="0"/>
              </a:spcBef>
            </a:pPr>
            <a:endParaRPr lang="pt-PT" dirty="0"/>
          </a:p>
          <a:p>
            <a:pPr algn="just">
              <a:spcBef>
                <a:spcPts val="0"/>
              </a:spcBef>
            </a:pPr>
            <a:r>
              <a:rPr lang="pt-PT" dirty="0"/>
              <a:t>Jovens lideram o caminho em termos de ação sustentável através de ações como </a:t>
            </a:r>
            <a:r>
              <a:rPr lang="en-IE" b="1" dirty="0" err="1">
                <a:solidFill>
                  <a:srgbClr val="E01483"/>
                </a:solidFill>
              </a:rPr>
              <a:t>compras</a:t>
            </a:r>
            <a:r>
              <a:rPr lang="en-IE" b="1" dirty="0">
                <a:solidFill>
                  <a:srgbClr val="E01483"/>
                </a:solidFill>
              </a:rPr>
              <a:t> </a:t>
            </a:r>
            <a:r>
              <a:rPr lang="en-IE" b="1" dirty="0" err="1">
                <a:solidFill>
                  <a:srgbClr val="E01483"/>
                </a:solidFill>
              </a:rPr>
              <a:t>sustentáveis</a:t>
            </a:r>
            <a:r>
              <a:rPr lang="en-IE" dirty="0"/>
              <a:t>, </a:t>
            </a:r>
            <a:r>
              <a:rPr lang="en-IE" b="1" dirty="0" err="1">
                <a:solidFill>
                  <a:schemeClr val="accent2"/>
                </a:solidFill>
              </a:rPr>
              <a:t>reciclagem</a:t>
            </a:r>
            <a:r>
              <a:rPr lang="en-IE" dirty="0"/>
              <a:t>, </a:t>
            </a:r>
            <a:r>
              <a:rPr lang="en-IE" b="1" dirty="0" err="1">
                <a:solidFill>
                  <a:schemeClr val="accent3"/>
                </a:solidFill>
              </a:rPr>
              <a:t>ativismo</a:t>
            </a:r>
            <a:r>
              <a:rPr lang="en-IE" b="1" dirty="0">
                <a:solidFill>
                  <a:schemeClr val="accent3"/>
                </a:solidFill>
              </a:rPr>
              <a:t> </a:t>
            </a:r>
            <a:r>
              <a:rPr lang="en-IE" b="1" dirty="0" err="1">
                <a:solidFill>
                  <a:schemeClr val="accent3"/>
                </a:solidFill>
              </a:rPr>
              <a:t>climático</a:t>
            </a:r>
            <a:r>
              <a:rPr lang="en-IE" dirty="0"/>
              <a:t>, </a:t>
            </a:r>
            <a:r>
              <a:rPr lang="en-IE" b="1" dirty="0" err="1">
                <a:solidFill>
                  <a:schemeClr val="accent5"/>
                </a:solidFill>
              </a:rPr>
              <a:t>ativismo</a:t>
            </a:r>
            <a:r>
              <a:rPr lang="en-IE" b="1" dirty="0">
                <a:solidFill>
                  <a:schemeClr val="accent5"/>
                </a:solidFill>
              </a:rPr>
              <a:t> </a:t>
            </a:r>
            <a:r>
              <a:rPr lang="en-IE" b="1" dirty="0" err="1">
                <a:solidFill>
                  <a:schemeClr val="accent5"/>
                </a:solidFill>
              </a:rPr>
              <a:t>pelos</a:t>
            </a:r>
            <a:r>
              <a:rPr lang="en-IE" b="1" dirty="0">
                <a:solidFill>
                  <a:schemeClr val="accent5"/>
                </a:solidFill>
              </a:rPr>
              <a:t> </a:t>
            </a:r>
            <a:r>
              <a:rPr lang="en-IE" b="1" dirty="0" err="1">
                <a:solidFill>
                  <a:schemeClr val="accent5"/>
                </a:solidFill>
              </a:rPr>
              <a:t>direitos</a:t>
            </a:r>
            <a:r>
              <a:rPr lang="en-IE" dirty="0"/>
              <a:t>, </a:t>
            </a:r>
            <a:r>
              <a:rPr lang="en-IE" b="1" dirty="0" err="1">
                <a:solidFill>
                  <a:schemeClr val="accent6"/>
                </a:solidFill>
              </a:rPr>
              <a:t>utilização</a:t>
            </a:r>
            <a:r>
              <a:rPr lang="en-IE" b="1" dirty="0">
                <a:solidFill>
                  <a:schemeClr val="accent6"/>
                </a:solidFill>
              </a:rPr>
              <a:t> de </a:t>
            </a:r>
            <a:r>
              <a:rPr lang="en-IE" b="1" dirty="0" err="1">
                <a:solidFill>
                  <a:schemeClr val="accent6"/>
                </a:solidFill>
              </a:rPr>
              <a:t>transportes</a:t>
            </a:r>
            <a:r>
              <a:rPr lang="en-IE" b="1" dirty="0">
                <a:solidFill>
                  <a:schemeClr val="accent6"/>
                </a:solidFill>
              </a:rPr>
              <a:t> </a:t>
            </a:r>
            <a:r>
              <a:rPr lang="en-IE" b="1" dirty="0" err="1">
                <a:solidFill>
                  <a:schemeClr val="accent6"/>
                </a:solidFill>
              </a:rPr>
              <a:t>públicos</a:t>
            </a:r>
            <a:r>
              <a:rPr lang="en-IE" dirty="0"/>
              <a:t>, e </a:t>
            </a:r>
            <a:r>
              <a:rPr lang="en-IE" b="1" dirty="0" err="1">
                <a:solidFill>
                  <a:schemeClr val="accent4"/>
                </a:solidFill>
              </a:rPr>
              <a:t>consciência</a:t>
            </a:r>
            <a:r>
              <a:rPr lang="en-IE" b="1" dirty="0">
                <a:solidFill>
                  <a:schemeClr val="accent4"/>
                </a:solidFill>
              </a:rPr>
              <a:t> social</a:t>
            </a:r>
            <a:r>
              <a:rPr lang="en-IE" dirty="0"/>
              <a:t>!</a:t>
            </a:r>
          </a:p>
          <a:p>
            <a:pPr algn="just">
              <a:spcBef>
                <a:spcPts val="0"/>
              </a:spcBef>
            </a:pPr>
            <a:endParaRPr lang="en-IE" dirty="0"/>
          </a:p>
          <a:p>
            <a:pPr algn="just">
              <a:spcBef>
                <a:spcPts val="0"/>
              </a:spcBef>
            </a:pPr>
            <a:r>
              <a:rPr lang="pt-PT" dirty="0"/>
              <a:t>Ao manifestarem a sua vontade de fazer mudanças sustentáveis e de ter consciência ambiental, jovens de todo o mundo estão a incentivar as outras gerações a prestar atenção.</a:t>
            </a:r>
            <a:endParaRPr lang="en-I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73015E-EE73-3868-A6B2-69F352056271}"/>
              </a:ext>
            </a:extLst>
          </p:cNvPr>
          <p:cNvSpPr txBox="1"/>
          <p:nvPr/>
        </p:nvSpPr>
        <p:spPr>
          <a:xfrm>
            <a:off x="5305410" y="741013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chemeClr val="accent1"/>
                </a:solidFill>
              </a:rPr>
              <a:t>“</a:t>
            </a:r>
            <a:r>
              <a:rPr lang="pt-PT" sz="2000" b="1" i="1" dirty="0">
                <a:solidFill>
                  <a:schemeClr val="accent1"/>
                </a:solidFill>
              </a:rPr>
              <a:t>Precisamos de vocês [jovens], com a vossa energia, vontade e visão</a:t>
            </a:r>
            <a:r>
              <a:rPr lang="en-US" sz="2000" b="1" i="1" dirty="0">
                <a:solidFill>
                  <a:schemeClr val="accent1"/>
                </a:solidFill>
              </a:rPr>
              <a:t>”</a:t>
            </a:r>
          </a:p>
          <a:p>
            <a:pPr algn="ctr"/>
            <a:r>
              <a:rPr lang="en-US" sz="2000" b="1" dirty="0">
                <a:solidFill>
                  <a:schemeClr val="accent1"/>
                </a:solidFill>
              </a:rPr>
              <a:t>- Ursula von der Leyen (2020)</a:t>
            </a:r>
            <a:endParaRPr lang="en-IE" sz="2000" b="1" dirty="0">
              <a:solidFill>
                <a:schemeClr val="accent1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819C6A-3CF3-3BAF-95FD-F84DD7072C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04201" y="1942270"/>
            <a:ext cx="4761489" cy="357985"/>
          </a:xfrm>
        </p:spPr>
        <p:txBody>
          <a:bodyPr/>
          <a:lstStyle/>
          <a:p>
            <a:r>
              <a:rPr lang="en-IE" dirty="0" err="1"/>
              <a:t>Jovens</a:t>
            </a:r>
            <a:r>
              <a:rPr lang="en-IE" dirty="0"/>
              <a:t> em </a:t>
            </a:r>
            <a:r>
              <a:rPr lang="en-IE" dirty="0" err="1"/>
              <a:t>ação</a:t>
            </a:r>
            <a:endParaRPr lang="en-I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6BCD75-78EE-3F0E-56C8-D68810F9F36C}"/>
              </a:ext>
            </a:extLst>
          </p:cNvPr>
          <p:cNvSpPr txBox="1"/>
          <p:nvPr/>
        </p:nvSpPr>
        <p:spPr>
          <a:xfrm>
            <a:off x="1009650" y="5857875"/>
            <a:ext cx="3219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dirty="0"/>
              <a:t>Image source: Kee (2020)</a:t>
            </a:r>
          </a:p>
        </p:txBody>
      </p:sp>
    </p:spTree>
    <p:extLst>
      <p:ext uri="{BB962C8B-B14F-4D97-AF65-F5344CB8AC3E}">
        <p14:creationId xmlns:p14="http://schemas.microsoft.com/office/powerpoint/2010/main" val="1052042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776FA71-2AE9-2ACC-DC88-96D40A91F5C4}"/>
              </a:ext>
            </a:extLst>
          </p:cNvPr>
          <p:cNvSpPr/>
          <p:nvPr/>
        </p:nvSpPr>
        <p:spPr>
          <a:xfrm>
            <a:off x="10354491" y="3564984"/>
            <a:ext cx="1613556" cy="1978840"/>
          </a:xfrm>
          <a:prstGeom prst="rect">
            <a:avLst/>
          </a:prstGeom>
          <a:solidFill>
            <a:srgbClr val="E0148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pt-PT" sz="1100" b="1" dirty="0"/>
              <a:t>Vê este vídeo para te inspirares!</a:t>
            </a:r>
            <a:endParaRPr lang="en-IE" sz="1100" b="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839478-40D1-C3D1-F87A-CA2C0EFF9B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92820" y="873835"/>
            <a:ext cx="4761489" cy="357985"/>
          </a:xfrm>
        </p:spPr>
        <p:txBody>
          <a:bodyPr/>
          <a:lstStyle/>
          <a:p>
            <a:r>
              <a:rPr lang="en-IE" dirty="0">
                <a:solidFill>
                  <a:srgbClr val="E01483"/>
                </a:solidFill>
              </a:rPr>
              <a:t>What Can I Do?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DA1B8-FE12-A4E4-157E-27DF482DF2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50971" y="1454791"/>
            <a:ext cx="5547360" cy="2415209"/>
          </a:xfrm>
        </p:spPr>
        <p:txBody>
          <a:bodyPr/>
          <a:lstStyle/>
          <a:p>
            <a:r>
              <a:rPr lang="pt-PT" sz="2000" dirty="0">
                <a:latin typeface="Arial Nova Light" panose="020B0304020202020204" pitchFamily="34" charset="0"/>
              </a:rPr>
              <a:t>Só precisas de um ingrediente para te envolveres na promoção da ação climática e no incentivo à sustentabilidade no teu país: </a:t>
            </a:r>
            <a:r>
              <a:rPr lang="en-IE" sz="2000" b="1" dirty="0">
                <a:solidFill>
                  <a:srgbClr val="E01483"/>
                </a:solidFill>
                <a:latin typeface="Arial Nova Light" panose="020B0304020202020204" pitchFamily="34" charset="0"/>
              </a:rPr>
              <a:t>a </a:t>
            </a:r>
            <a:r>
              <a:rPr lang="en-IE" sz="2000" b="1" dirty="0" err="1">
                <a:solidFill>
                  <a:srgbClr val="E01483"/>
                </a:solidFill>
                <a:latin typeface="Arial Nova Light" panose="020B0304020202020204" pitchFamily="34" charset="0"/>
              </a:rPr>
              <a:t>tua</a:t>
            </a:r>
            <a:r>
              <a:rPr lang="en-IE" sz="2000" b="1" dirty="0">
                <a:solidFill>
                  <a:srgbClr val="E01483"/>
                </a:solidFill>
                <a:latin typeface="Arial Nova Light" panose="020B0304020202020204" pitchFamily="34" charset="0"/>
              </a:rPr>
              <a:t> </a:t>
            </a:r>
            <a:r>
              <a:rPr lang="en-IE" sz="2000" b="1" dirty="0" err="1">
                <a:solidFill>
                  <a:srgbClr val="E01483"/>
                </a:solidFill>
                <a:latin typeface="Arial Nova Light" panose="020B0304020202020204" pitchFamily="34" charset="0"/>
              </a:rPr>
              <a:t>voz</a:t>
            </a:r>
            <a:r>
              <a:rPr lang="en-IE" sz="2000" dirty="0">
                <a:latin typeface="Arial Nova Light" panose="020B0304020202020204" pitchFamily="34" charset="0"/>
              </a:rPr>
              <a:t>!</a:t>
            </a:r>
          </a:p>
          <a:p>
            <a:r>
              <a:rPr lang="pt-PT" sz="2000" dirty="0">
                <a:latin typeface="Arial Nova Light" panose="020B0304020202020204" pitchFamily="34" charset="0"/>
              </a:rPr>
              <a:t>Eis alguns exemplos de formas de participação: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000" dirty="0">
                <a:latin typeface="Arial Nova Light" panose="020B0304020202020204" pitchFamily="34" charset="0"/>
              </a:rPr>
              <a:t>Associar-se a uma ONG local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 err="1">
                <a:latin typeface="Arial Nova Light" panose="020B0304020202020204" pitchFamily="34" charset="0"/>
              </a:rPr>
              <a:t>Envolver</a:t>
            </a:r>
            <a:r>
              <a:rPr lang="en-IE" sz="2000" dirty="0">
                <a:latin typeface="Arial Nova Light" panose="020B0304020202020204" pitchFamily="34" charset="0"/>
              </a:rPr>
              <a:t>-se </a:t>
            </a:r>
            <a:r>
              <a:rPr lang="en-IE" sz="2000" dirty="0" err="1">
                <a:latin typeface="Arial Nova Light" panose="020B0304020202020204" pitchFamily="34" charset="0"/>
              </a:rPr>
              <a:t>na</a:t>
            </a:r>
            <a:r>
              <a:rPr lang="en-IE" sz="2000" dirty="0">
                <a:latin typeface="Arial Nova Light" panose="020B0304020202020204" pitchFamily="34" charset="0"/>
              </a:rPr>
              <a:t> </a:t>
            </a:r>
            <a:r>
              <a:rPr lang="en-IE" sz="2000" dirty="0" err="1">
                <a:latin typeface="Arial Nova Light" panose="020B0304020202020204" pitchFamily="34" charset="0"/>
              </a:rPr>
              <a:t>política</a:t>
            </a:r>
            <a:r>
              <a:rPr lang="en-IE" sz="2000" dirty="0">
                <a:latin typeface="Arial Nova Light" panose="020B0304020202020204" pitchFamily="34" charset="0"/>
              </a:rPr>
              <a:t> local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000" dirty="0">
                <a:latin typeface="Arial Nova Light" panose="020B0304020202020204" pitchFamily="34" charset="0"/>
              </a:rPr>
              <a:t>Promover práticas sustentáveis na escola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000" dirty="0">
                <a:latin typeface="Arial Nova Light" panose="020B0304020202020204" pitchFamily="34" charset="0"/>
              </a:rPr>
              <a:t>Sensibilização através das redes sociais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000" dirty="0">
                <a:latin typeface="Arial Nova Light" panose="020B0304020202020204" pitchFamily="34" charset="0"/>
              </a:rPr>
              <a:t>Subscrever o Compromisso dos </a:t>
            </a:r>
            <a:r>
              <a:rPr lang="pt-PT" sz="2000" dirty="0" err="1">
                <a:latin typeface="Arial Nova Light" panose="020B0304020202020204" pitchFamily="34" charset="0"/>
              </a:rPr>
              <a:t>Objectivos</a:t>
            </a:r>
            <a:r>
              <a:rPr lang="pt-PT" sz="2000" dirty="0">
                <a:latin typeface="Arial Nova Light" panose="020B0304020202020204" pitchFamily="34" charset="0"/>
              </a:rPr>
              <a:t> Globais</a:t>
            </a:r>
            <a:endParaRPr lang="en-IE" sz="2000" dirty="0">
              <a:latin typeface="Arial Nova Light" panose="020B0304020202020204" pitchFamily="34" charset="0"/>
            </a:endParaRPr>
          </a:p>
        </p:txBody>
      </p:sp>
      <p:pic>
        <p:nvPicPr>
          <p:cNvPr id="6" name="Picture Placeholder 5" descr="A picture containing cup, coffee, drink, coffee cup&#10;&#10;Description automatically generated">
            <a:extLst>
              <a:ext uri="{FF2B5EF4-FFF2-40B4-BE49-F238E27FC236}">
                <a16:creationId xmlns:a16="http://schemas.microsoft.com/office/drawing/2014/main" id="{A7066CC2-7725-707A-DB45-C14CFD0CDB6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8699" r="25160"/>
          <a:stretch/>
        </p:blipFill>
        <p:spPr>
          <a:xfrm>
            <a:off x="0" y="1228175"/>
            <a:ext cx="4592638" cy="46297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3B48ED-C630-DFD9-B0BC-AE7BB6C2A61E}"/>
              </a:ext>
            </a:extLst>
          </p:cNvPr>
          <p:cNvSpPr txBox="1"/>
          <p:nvPr/>
        </p:nvSpPr>
        <p:spPr>
          <a:xfrm>
            <a:off x="0" y="5857875"/>
            <a:ext cx="3219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dirty="0"/>
              <a:t>Image source: Kee (2020)</a:t>
            </a:r>
          </a:p>
        </p:txBody>
      </p:sp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8A237542-4EBB-C925-8D10-8E9C4CD7D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3046" y="3668373"/>
            <a:ext cx="1368000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5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Y2Mate.is - Our House is on Fire Fridays For Future-eT32UFzA7E8-1080p-1655519339264">
            <a:hlinkClick r:id="" action="ppaction://media"/>
            <a:extLst>
              <a:ext uri="{FF2B5EF4-FFF2-40B4-BE49-F238E27FC236}">
                <a16:creationId xmlns:a16="http://schemas.microsoft.com/office/drawing/2014/main" id="{5C61026E-8BDB-D131-EF05-1A95FFD40AEF}"/>
              </a:ext>
            </a:extLst>
          </p:cNvPr>
          <p:cNvPicPr>
            <a:picLocks noGrp="1" noChangeAspect="1"/>
          </p:cNvPicPr>
          <p:nvPr>
            <p:ph type="media" sz="quarter" idx="1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9732" y="1780162"/>
            <a:ext cx="6262268" cy="3521789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47DF73-D374-A2F3-C4AC-E45A615F9E5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5445" y="1973726"/>
            <a:ext cx="4848203" cy="3134660"/>
          </a:xfrm>
        </p:spPr>
        <p:txBody>
          <a:bodyPr/>
          <a:lstStyle/>
          <a:p>
            <a:pPr marL="0" indent="0">
              <a:buNone/>
            </a:pPr>
            <a:r>
              <a:rPr lang="pt-PT" sz="2000" dirty="0"/>
              <a:t>Vê o seguinte pequeno vídeo criado pela </a:t>
            </a:r>
            <a:r>
              <a:rPr lang="pt-PT" sz="2000" dirty="0" err="1"/>
              <a:t>Fridays</a:t>
            </a:r>
            <a:r>
              <a:rPr lang="pt-PT" sz="2000" dirty="0"/>
              <a:t> for Future sobre as alterações climáticas.</a:t>
            </a:r>
          </a:p>
          <a:p>
            <a:pPr marL="0" indent="0">
              <a:buNone/>
            </a:pPr>
            <a:r>
              <a:rPr lang="pt-PT" sz="2000" dirty="0"/>
              <a:t>Em grupo, discutam o seguinte </a:t>
            </a:r>
            <a:r>
              <a:rPr lang="en-IE" sz="2000" dirty="0"/>
              <a:t>:</a:t>
            </a:r>
          </a:p>
          <a:p>
            <a:pPr marL="0" indent="0" algn="ctr">
              <a:buNone/>
            </a:pPr>
            <a:r>
              <a:rPr lang="pt-PT" sz="2000" b="1" i="1" dirty="0">
                <a:solidFill>
                  <a:srgbClr val="E01483"/>
                </a:solidFill>
              </a:rPr>
              <a:t>Qual é a mensagem por detrás deste vídeo?</a:t>
            </a:r>
          </a:p>
          <a:p>
            <a:pPr marL="0" indent="0" algn="ctr">
              <a:buNone/>
            </a:pPr>
            <a:r>
              <a:rPr lang="pt-PT" sz="2000" b="1" i="1" dirty="0">
                <a:solidFill>
                  <a:srgbClr val="E01483"/>
                </a:solidFill>
              </a:rPr>
              <a:t>Como é que este vídeo mostra a urgência das alterações climáticas?</a:t>
            </a:r>
          </a:p>
          <a:p>
            <a:pPr marL="0" indent="0" algn="ctr">
              <a:buNone/>
            </a:pPr>
            <a:r>
              <a:rPr lang="pt-PT" sz="2000" b="1" i="1" dirty="0">
                <a:solidFill>
                  <a:srgbClr val="E01483"/>
                </a:solidFill>
              </a:rPr>
              <a:t>Qual é o impacto deste vídeo/como é que este vídeo te faz sentir?</a:t>
            </a:r>
            <a:endParaRPr lang="en-IE" sz="2000" b="1" i="1" dirty="0">
              <a:solidFill>
                <a:srgbClr val="E01483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0169E1-AFAE-F654-D57E-301CE3B7D1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45" y="1235455"/>
            <a:ext cx="6068546" cy="357985"/>
          </a:xfrm>
        </p:spPr>
        <p:txBody>
          <a:bodyPr/>
          <a:lstStyle/>
          <a:p>
            <a:r>
              <a:rPr lang="en-IE" dirty="0">
                <a:solidFill>
                  <a:srgbClr val="E01483"/>
                </a:solidFill>
              </a:rPr>
              <a:t>ATIVIDADE #3 – CRIA!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90B30D-A0D0-F9B6-35FF-EDEB430ADED7}"/>
              </a:ext>
            </a:extLst>
          </p:cNvPr>
          <p:cNvSpPr txBox="1"/>
          <p:nvPr/>
        </p:nvSpPr>
        <p:spPr>
          <a:xfrm>
            <a:off x="5358769" y="5317411"/>
            <a:ext cx="68959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sz="1100" dirty="0"/>
              <a:t>Link YouTube: </a:t>
            </a:r>
            <a:r>
              <a:rPr lang="en-IE" sz="1100" dirty="0">
                <a:hlinkClick r:id="rId6"/>
              </a:rPr>
              <a:t>https://www.youtube.com/watch?v=eT32UFzA7E8</a:t>
            </a:r>
            <a:r>
              <a:rPr lang="en-IE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333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60ABD-1478-1758-7E8D-824F7CAFF09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36006" y="947319"/>
            <a:ext cx="3461752" cy="3352800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pt-PT" dirty="0"/>
              <a:t>Com um dos tópicos apresentados</a:t>
            </a:r>
            <a:r>
              <a:rPr lang="pt-PT" b="1" dirty="0"/>
              <a:t>, faz um brainstorming de uma curta campanha de vídeo que possas criar e que promova a ação climática e a sustentabilidade</a:t>
            </a:r>
            <a:r>
              <a:rPr lang="pt-PT" dirty="0"/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PT" dirty="0"/>
              <a:t>Na tua campanha, </a:t>
            </a:r>
            <a:r>
              <a:rPr lang="pt-PT" b="1" dirty="0"/>
              <a:t>deves dar conselhos ao teu público, incluindo</a:t>
            </a:r>
            <a:r>
              <a:rPr lang="pt-PT" dirty="0"/>
              <a:t>:</a:t>
            </a:r>
          </a:p>
          <a:p>
            <a:pPr>
              <a:lnSpc>
                <a:spcPct val="100000"/>
              </a:lnSpc>
            </a:pPr>
            <a:r>
              <a:rPr lang="pt-PT" dirty="0"/>
              <a:t>Uma dica economicamente eficiente;</a:t>
            </a:r>
          </a:p>
          <a:p>
            <a:pPr>
              <a:lnSpc>
                <a:spcPct val="100000"/>
              </a:lnSpc>
            </a:pPr>
            <a:r>
              <a:rPr lang="pt-PT" dirty="0"/>
              <a:t>Uma dica socialmente sustentável;</a:t>
            </a:r>
          </a:p>
          <a:p>
            <a:pPr>
              <a:lnSpc>
                <a:spcPct val="100000"/>
              </a:lnSpc>
            </a:pPr>
            <a:r>
              <a:rPr lang="pt-PT" dirty="0"/>
              <a:t>E um conselho amigo do ambiente!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C8812E-81E3-E600-5232-C310D80168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7722" y="1268143"/>
            <a:ext cx="5834880" cy="357985"/>
          </a:xfrm>
        </p:spPr>
        <p:txBody>
          <a:bodyPr/>
          <a:lstStyle/>
          <a:p>
            <a:r>
              <a:rPr lang="en-IE" dirty="0">
                <a:solidFill>
                  <a:srgbClr val="E01483"/>
                </a:solidFill>
              </a:rPr>
              <a:t>ATIVIDADE #3 – CRIA!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A9706D-346D-4B90-3A49-2D9182391FAD}"/>
              </a:ext>
            </a:extLst>
          </p:cNvPr>
          <p:cNvSpPr txBox="1"/>
          <p:nvPr/>
        </p:nvSpPr>
        <p:spPr>
          <a:xfrm>
            <a:off x="7997758" y="1690062"/>
            <a:ext cx="389495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I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rPr>
              <a:t>Podes</a:t>
            </a:r>
            <a:r>
              <a:rPr lang="en-I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rPr>
              <a:t> </a:t>
            </a:r>
            <a:r>
              <a:rPr lang="en-IE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rPr>
              <a:t>escolher</a:t>
            </a:r>
            <a:r>
              <a:rPr lang="en-I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rPr>
              <a:t> que: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rPr>
              <a:t>Forma que a tua campanha vai assumir (curta, longa, etc.);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rPr>
              <a:t>Plataforma de redes sociais em que a tua campanha será colocada;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rPr>
              <a:t>Quem é o teu público-alvo (adultos, idosos, políticos, empresas, etc.). </a:t>
            </a:r>
          </a:p>
          <a:p>
            <a:pPr>
              <a:spcAft>
                <a:spcPts val="600"/>
              </a:spcAft>
            </a:pPr>
            <a:r>
              <a:rPr lang="pt-PT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rPr>
              <a:t>Não é necessário criar a campanha propriamente dita, basta fazer um brainstorming</a:t>
            </a:r>
            <a:endParaRPr lang="en-IE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Arial Nova Light" panose="020B03040202020202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9515E35-E311-64EC-E07A-D815CF0EA9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3172290"/>
              </p:ext>
            </p:extLst>
          </p:nvPr>
        </p:nvGraphicFramePr>
        <p:xfrm>
          <a:off x="-13200" y="1851992"/>
          <a:ext cx="4378325" cy="3710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881329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Custom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15387"/>
      </a:accent1>
      <a:accent2>
        <a:srgbClr val="98CB54"/>
      </a:accent2>
      <a:accent3>
        <a:srgbClr val="880592"/>
      </a:accent3>
      <a:accent4>
        <a:srgbClr val="23225E"/>
      </a:accent4>
      <a:accent5>
        <a:srgbClr val="0E879D"/>
      </a:accent5>
      <a:accent6>
        <a:srgbClr val="F48550"/>
      </a:accent6>
      <a:hlink>
        <a:srgbClr val="98CB54"/>
      </a:hlink>
      <a:folHlink>
        <a:srgbClr val="815387"/>
      </a:folHlink>
    </a:clrScheme>
    <a:fontScheme name="Montserrat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 Enterprise PP-template 2" id="{E7286CFE-0D0F-0947-B333-507D6791D727}" vid="{301829C8-4940-A947-A23B-F39A4FF2D70C}"/>
    </a:ext>
  </a:extLst>
</a:theme>
</file>

<file path=ppt/theme/theme2.xml><?xml version="1.0" encoding="utf-8"?>
<a:theme xmlns:a="http://schemas.openxmlformats.org/drawingml/2006/main" name="1_Tema do Office">
  <a:themeElements>
    <a:clrScheme name="Custom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15387"/>
      </a:accent1>
      <a:accent2>
        <a:srgbClr val="98CB54"/>
      </a:accent2>
      <a:accent3>
        <a:srgbClr val="880592"/>
      </a:accent3>
      <a:accent4>
        <a:srgbClr val="23225E"/>
      </a:accent4>
      <a:accent5>
        <a:srgbClr val="0E879D"/>
      </a:accent5>
      <a:accent6>
        <a:srgbClr val="F48550"/>
      </a:accent6>
      <a:hlink>
        <a:srgbClr val="98CB54"/>
      </a:hlink>
      <a:folHlink>
        <a:srgbClr val="815387"/>
      </a:folHlink>
    </a:clrScheme>
    <a:fontScheme name="Montserrat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 Enterprise PP-template 2" id="{E7286CFE-0D0F-0947-B333-507D6791D727}" vid="{301829C8-4940-A947-A23B-F39A4FF2D70C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Access Enterprise PP-template 2</Template>
  <TotalTime>24</TotalTime>
  <Words>919</Words>
  <Application>Microsoft Office PowerPoint</Application>
  <PresentationFormat>Widescreen</PresentationFormat>
  <Paragraphs>71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Arial Nova Light</vt:lpstr>
      <vt:lpstr>Calibri</vt:lpstr>
      <vt:lpstr>Montserrat</vt:lpstr>
      <vt:lpstr>Open Sans</vt:lpstr>
      <vt:lpstr>Wingdings</vt:lpstr>
      <vt:lpstr>Tema do Office</vt:lpstr>
      <vt:lpstr>1_Tema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Access Enterprise</dc:title>
  <dc:creator>APR_Joana</dc:creator>
  <cp:lastModifiedBy>Rightchallenge Associação</cp:lastModifiedBy>
  <cp:revision>377</cp:revision>
  <cp:lastPrinted>2019-09-20T11:27:25Z</cp:lastPrinted>
  <dcterms:created xsi:type="dcterms:W3CDTF">2019-04-05T09:40:46Z</dcterms:created>
  <dcterms:modified xsi:type="dcterms:W3CDTF">2023-07-19T09:23:38Z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954308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S8.2.3</vt:lpwstr>
  </property>
</Properties>
</file>