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0018713" cy="68897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LtmHEBPJZ0tqrMOa0te0cFLSS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BDDDBE"/>
    <a:srgbClr val="F1DBAF"/>
    <a:srgbClr val="99D0D5"/>
    <a:srgbClr val="DEC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Torta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Torta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41442" cy="34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74952" y="1"/>
            <a:ext cx="4341442" cy="34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/>
          <p:nvPr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">
  <p:cSld name="2_Cov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/>
          <p:nvPr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5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text">
  <p:cSld name="Slide-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3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Picture">
  <p:cSld name="Slide-Pictu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>
            <a:spLocks noGrp="1"/>
          </p:cNvSpPr>
          <p:nvPr>
            <p:ph type="pic" idx="2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9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Media">
  <p:cSld name="Slide-Me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>
            <a:spLocks noGrp="1"/>
          </p:cNvSpPr>
          <p:nvPr>
            <p:ph type="media" idx="2"/>
          </p:nvPr>
        </p:nvSpPr>
        <p:spPr>
          <a:xfrm>
            <a:off x="6301872" y="2163383"/>
            <a:ext cx="5064125" cy="329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575445" y="2173786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-text">
  <p:cSld name="1_Slide-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3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0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">
  <p:cSld name="Chapter 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059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805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pter Title">
  <p:cSld name="2_Chapter 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059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805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Pie">
  <p:cSld name="Slide Pi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44" name="Google Shape;44;p23"/>
          <p:cNvGraphicFramePr/>
          <p:nvPr/>
        </p:nvGraphicFramePr>
        <p:xfrm>
          <a:off x="5967501" y="1666698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Half">
  <p:cSld name="Slide-Half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/>
          <p:nvPr/>
        </p:nvSpPr>
        <p:spPr>
          <a:xfrm>
            <a:off x="4593265" y="3036"/>
            <a:ext cx="7598735" cy="5855503"/>
          </a:xfrm>
          <a:prstGeom prst="rect">
            <a:avLst/>
          </a:prstGeom>
          <a:solidFill>
            <a:srgbClr val="D8D8D8">
              <a:alpha val="4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5483936" y="1724664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2"/>
          </p:nvPr>
        </p:nvSpPr>
        <p:spPr>
          <a:xfrm>
            <a:off x="5482925" y="2459619"/>
            <a:ext cx="4762500" cy="241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4"/>
          <p:cNvSpPr>
            <a:spLocks noGrp="1"/>
          </p:cNvSpPr>
          <p:nvPr>
            <p:ph type="pic" idx="3"/>
          </p:nvPr>
        </p:nvSpPr>
        <p:spPr>
          <a:xfrm>
            <a:off x="0" y="1228175"/>
            <a:ext cx="4592638" cy="46297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4"/>
          <p:cNvSpPr/>
          <p:nvPr/>
        </p:nvSpPr>
        <p:spPr>
          <a:xfrm>
            <a:off x="4934" y="-13360"/>
            <a:ext cx="12187066" cy="12415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coe.int/en/web/reference-framework-of-competences-for-democratic-cultur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coe.int/en/web/edc/what-is-edc/hre#:%7E:text=Education%20for%20democratic%20citizenship%20focuses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www.youtube.com/watch?v=3znnMSzGldQ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ec.europa.eu/component-library/eu/about/eu-values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coe.int/en/web/reference-framework-of-competences-for-democratic-culture/context-concepts-and-mode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s://www.youtube.com/watch?v=nPJ7IVFNEhI" TargetMode="External"/><Relationship Id="rId7" Type="http://schemas.openxmlformats.org/officeDocument/2006/relationships/hyperlink" Target="https://doi.org/10.1177/2053168018814332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cholar.harvard.edu/dziblatt/challenges-democrac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op.europa.eu/en/publication-detail/-/publication/651a6438-7357-11ec-9136-01aa75ed71a1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unesdoc.unesco.org/ark:/48223/pf0000234386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youtube.com/watch?v=3znnMSzGld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youtube.com/watch?v=nPJ7IVFNEh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hyperlink" Target="https://www.youtube.com/watch?v=CyC7DocCfC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6096000" y="3407980"/>
            <a:ext cx="5621100" cy="1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Módulo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</a:rPr>
              <a:t>1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Lição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1: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Atitudes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democráticos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8623606" y="4345159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body" idx="1"/>
          </p:nvPr>
        </p:nvSpPr>
        <p:spPr>
          <a:xfrm>
            <a:off x="822960" y="1359826"/>
            <a:ext cx="11137392" cy="453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enfrenta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também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desafios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vastos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mundo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atual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ameaçam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fundamentos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8"/>
          <p:cNvSpPr txBox="1">
            <a:spLocks noGrp="1"/>
          </p:cNvSpPr>
          <p:nvPr>
            <p:ph type="body" idx="3"/>
          </p:nvPr>
        </p:nvSpPr>
        <p:spPr>
          <a:xfrm>
            <a:off x="3450755" y="635653"/>
            <a:ext cx="6936525" cy="4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Desafios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vastos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contra a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democracia</a:t>
            </a:r>
            <a:endParaRPr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8"/>
          <p:cNvSpPr txBox="1"/>
          <p:nvPr/>
        </p:nvSpPr>
        <p:spPr>
          <a:xfrm>
            <a:off x="5544548" y="2905835"/>
            <a:ext cx="526163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que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realmente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impulsiona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é a 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forte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concorrência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entre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adversários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políticos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que se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vêem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inimigos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existenciais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e, por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conseguinte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produzem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dinâmicas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saudáveis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600" dirty="0">
              <a:solidFill>
                <a:srgbClr val="3F3F3F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disso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polarizam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tornando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-o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suscetível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manipulação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fanatismo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6700464" y="2296808"/>
            <a:ext cx="29498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Polarização partidária </a:t>
            </a:r>
            <a:endParaRPr sz="18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69137" y="2342095"/>
            <a:ext cx="3399630" cy="242853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8"/>
          <p:cNvSpPr txBox="1"/>
          <p:nvPr/>
        </p:nvSpPr>
        <p:spPr>
          <a:xfrm>
            <a:off x="1995298" y="4936609"/>
            <a:ext cx="174730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Imagem de Freepik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9534501" y="4770633"/>
            <a:ext cx="13244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Ziblatt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n.d.)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body" idx="1"/>
          </p:nvPr>
        </p:nvSpPr>
        <p:spPr>
          <a:xfrm>
            <a:off x="3384645" y="1438726"/>
            <a:ext cx="7492272" cy="125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Este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fenómeno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representa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enorme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desafio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para o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democrático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gera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descontentamento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entre as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pessoas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Além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disso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incapacidade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líderes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estatais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mundiais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tomarem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medidas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eficazes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colectivas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imigrantes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aumenta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descontentamento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o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sentimento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indignação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contra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moderna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dirty="0">
                <a:latin typeface="Arial"/>
                <a:ea typeface="Arial"/>
                <a:cs typeface="Arial"/>
                <a:sym typeface="Arial"/>
              </a:rPr>
            </a:b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 txBox="1"/>
          <p:nvPr/>
        </p:nvSpPr>
        <p:spPr>
          <a:xfrm>
            <a:off x="3450756" y="3059640"/>
            <a:ext cx="827110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-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económicos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desiguais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democracias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-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dúvida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viabilidade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democráticos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-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sentimento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injustiça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representação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pouco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fiável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partidos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políticos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-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surgimento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tendências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nacionalistas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fascistas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ascensão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 Aurora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Dourada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Grécia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criaram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discurso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eficácia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procedimentos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lidar com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acima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referidos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604456" y="1737582"/>
            <a:ext cx="1973793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Imigração</a:t>
            </a:r>
            <a:endParaRPr sz="20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604455" y="3680235"/>
            <a:ext cx="1973793" cy="923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desigualdade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económica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discriminação</a:t>
            </a:r>
            <a:endParaRPr sz="18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"/>
          <p:cNvSpPr txBox="1">
            <a:spLocks noGrp="1"/>
          </p:cNvSpPr>
          <p:nvPr>
            <p:ph type="body" idx="3"/>
          </p:nvPr>
        </p:nvSpPr>
        <p:spPr>
          <a:xfrm>
            <a:off x="3450755" y="635653"/>
            <a:ext cx="6936525" cy="4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Desafios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vastos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contra a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democracia</a:t>
            </a:r>
            <a:endParaRPr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10596918" y="5656961"/>
            <a:ext cx="13244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(Ziblatt, n.d.)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424251" y="1618997"/>
            <a:ext cx="4538847" cy="168767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O que é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necessário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enfrentar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esses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desafios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contra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para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rejuvenescer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crença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confiança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democráticos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são</a:t>
            </a:r>
            <a:r>
              <a:rPr lang="en-US" sz="1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práticas</a:t>
            </a:r>
            <a:r>
              <a:rPr lang="en-US" sz="1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educativas</a:t>
            </a:r>
            <a:r>
              <a:rPr lang="en-US" sz="1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formação</a:t>
            </a:r>
            <a:r>
              <a:rPr lang="en-US" sz="1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matéria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cidadania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dos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da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proteção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direitos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humanos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 txBox="1">
            <a:spLocks noGrp="1"/>
          </p:cNvSpPr>
          <p:nvPr>
            <p:ph type="body" idx="3"/>
          </p:nvPr>
        </p:nvSpPr>
        <p:spPr>
          <a:xfrm>
            <a:off x="312931" y="1155961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 que é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necessário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fazer</a:t>
            </a:r>
            <a:endParaRPr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0"/>
          <p:cNvSpPr txBox="1"/>
          <p:nvPr/>
        </p:nvSpPr>
        <p:spPr>
          <a:xfrm>
            <a:off x="424251" y="3466117"/>
            <a:ext cx="567122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Conselho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desenvolveu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Quadro de </a:t>
            </a:r>
            <a:r>
              <a:rPr lang="en-US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Referência</a:t>
            </a:r>
            <a:r>
              <a:rPr lang="en-US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US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(QRCDC)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combinação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materiais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ferramentas que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podem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integrados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nacionais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efeitos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Educação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Cívica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ferramenta,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destinada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profissionais da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responsáveis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pela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utilizada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ensinar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alunos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idades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conceitos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direitos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humanos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sociedade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civil,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095478" y="1395697"/>
            <a:ext cx="5782546" cy="400561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"/>
          <p:cNvSpPr txBox="1"/>
          <p:nvPr/>
        </p:nvSpPr>
        <p:spPr>
          <a:xfrm>
            <a:off x="6652318" y="757389"/>
            <a:ext cx="4844956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lista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das 20 </a:t>
            </a: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incluídas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no RFCDC: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18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0" y="5745787"/>
            <a:ext cx="60971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Conselho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Europeu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2023)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85B5BB-D4F1-B936-C389-CBBBD6777F08}"/>
              </a:ext>
            </a:extLst>
          </p:cNvPr>
          <p:cNvSpPr txBox="1"/>
          <p:nvPr/>
        </p:nvSpPr>
        <p:spPr>
          <a:xfrm>
            <a:off x="6784848" y="1563853"/>
            <a:ext cx="875850" cy="307777"/>
          </a:xfrm>
          <a:prstGeom prst="rect">
            <a:avLst/>
          </a:prstGeom>
          <a:solidFill>
            <a:srgbClr val="DEC8D5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Valores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74A61-7EF5-CFA7-2ADE-B53E7D5DC0B1}"/>
              </a:ext>
            </a:extLst>
          </p:cNvPr>
          <p:cNvSpPr txBox="1"/>
          <p:nvPr/>
        </p:nvSpPr>
        <p:spPr>
          <a:xfrm>
            <a:off x="6894477" y="1871630"/>
            <a:ext cx="1858195" cy="1169551"/>
          </a:xfrm>
          <a:prstGeom prst="rect">
            <a:avLst/>
          </a:prstGeom>
          <a:solidFill>
            <a:srgbClr val="DEC8D5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1000" dirty="0"/>
              <a:t>Valorizar a dignidade e os direitos humanos</a:t>
            </a:r>
          </a:p>
          <a:p>
            <a:pPr marL="285750" indent="-285750">
              <a:buFontTx/>
              <a:buChar char="-"/>
            </a:pPr>
            <a:r>
              <a:rPr lang="pt-PT" sz="1000" dirty="0"/>
              <a:t>Valorizar a diversidade cultural </a:t>
            </a:r>
          </a:p>
          <a:p>
            <a:pPr marL="285750" indent="-285750">
              <a:buFontTx/>
              <a:buChar char="-"/>
            </a:pPr>
            <a:r>
              <a:rPr lang="pt-PT" sz="1000" dirty="0"/>
              <a:t>Valorizar a democracia, a justiça, a igualdade e o respeito da lei</a:t>
            </a:r>
            <a:endParaRPr lang="en-GB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7025B-83D6-01BB-C649-B2D1F28DCCC8}"/>
              </a:ext>
            </a:extLst>
          </p:cNvPr>
          <p:cNvSpPr txBox="1"/>
          <p:nvPr/>
        </p:nvSpPr>
        <p:spPr>
          <a:xfrm>
            <a:off x="10469880" y="1542746"/>
            <a:ext cx="833079" cy="307777"/>
          </a:xfrm>
          <a:prstGeom prst="rect">
            <a:avLst/>
          </a:prstGeom>
          <a:solidFill>
            <a:srgbClr val="99D0D5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Atitudes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F7B4A-3CA8-810D-49E0-483590F34066}"/>
              </a:ext>
            </a:extLst>
          </p:cNvPr>
          <p:cNvSpPr txBox="1"/>
          <p:nvPr/>
        </p:nvSpPr>
        <p:spPr>
          <a:xfrm>
            <a:off x="9299448" y="1773683"/>
            <a:ext cx="1985223" cy="1169551"/>
          </a:xfrm>
          <a:prstGeom prst="rect">
            <a:avLst/>
          </a:prstGeom>
          <a:solidFill>
            <a:srgbClr val="99D0D5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1000" dirty="0"/>
              <a:t>Abertura diferentes culturas, crenças e visões</a:t>
            </a:r>
          </a:p>
          <a:p>
            <a:pPr marL="285750" indent="-285750">
              <a:buFontTx/>
              <a:buChar char="-"/>
            </a:pPr>
            <a:r>
              <a:rPr lang="pt-PT" sz="1000" dirty="0"/>
              <a:t>Respeito</a:t>
            </a:r>
          </a:p>
          <a:p>
            <a:pPr marL="285750" indent="-285750">
              <a:buFontTx/>
              <a:buChar char="-"/>
            </a:pPr>
            <a:r>
              <a:rPr lang="pt-PT" sz="1000" dirty="0"/>
              <a:t>Consciência Cívica</a:t>
            </a:r>
          </a:p>
          <a:p>
            <a:pPr marL="285750" indent="-285750">
              <a:buFontTx/>
              <a:buChar char="-"/>
            </a:pPr>
            <a:r>
              <a:rPr lang="en-GB" sz="1000" dirty="0" err="1"/>
              <a:t>Responsabilidade</a:t>
            </a:r>
            <a:r>
              <a:rPr lang="en-GB" sz="1000" dirty="0"/>
              <a:t> </a:t>
            </a:r>
          </a:p>
          <a:p>
            <a:pPr marL="285750" indent="-285750">
              <a:buFontTx/>
              <a:buChar char="-"/>
            </a:pPr>
            <a:r>
              <a:rPr lang="en-GB" sz="1000" dirty="0"/>
              <a:t>Auto-</a:t>
            </a:r>
            <a:r>
              <a:rPr lang="en-GB" sz="1000" dirty="0" err="1"/>
              <a:t>eficâcia</a:t>
            </a:r>
            <a:r>
              <a:rPr lang="en-GB" sz="1000" dirty="0"/>
              <a:t> </a:t>
            </a:r>
          </a:p>
          <a:p>
            <a:pPr marL="285750" indent="-285750">
              <a:buFontTx/>
              <a:buChar char="-"/>
            </a:pPr>
            <a:r>
              <a:rPr lang="en-GB" sz="1000" dirty="0" err="1"/>
              <a:t>Tolerância</a:t>
            </a:r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3FE73-DBBA-FB7E-AA62-BB3784590174}"/>
              </a:ext>
            </a:extLst>
          </p:cNvPr>
          <p:cNvSpPr txBox="1"/>
          <p:nvPr/>
        </p:nvSpPr>
        <p:spPr>
          <a:xfrm>
            <a:off x="6754347" y="4720889"/>
            <a:ext cx="1411775" cy="307777"/>
          </a:xfrm>
          <a:prstGeom prst="rect">
            <a:avLst/>
          </a:prstGeom>
          <a:solidFill>
            <a:srgbClr val="BDDDBE"/>
          </a:solidFill>
        </p:spPr>
        <p:txBody>
          <a:bodyPr wrap="square" rtlCol="0">
            <a:spAutoFit/>
          </a:bodyPr>
          <a:lstStyle/>
          <a:p>
            <a:r>
              <a:rPr lang="pt-PT" sz="1100" dirty="0"/>
              <a:t>Competências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1A2E4-6E1E-8E43-F92B-E04709B69EAA}"/>
              </a:ext>
            </a:extLst>
          </p:cNvPr>
          <p:cNvSpPr txBox="1"/>
          <p:nvPr/>
        </p:nvSpPr>
        <p:spPr>
          <a:xfrm>
            <a:off x="6894478" y="3512160"/>
            <a:ext cx="1930514" cy="1323439"/>
          </a:xfrm>
          <a:prstGeom prst="rect">
            <a:avLst/>
          </a:prstGeom>
          <a:solidFill>
            <a:srgbClr val="BDDDBE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800" dirty="0"/>
              <a:t>Capacidade de aprendizagem autónoma </a:t>
            </a:r>
          </a:p>
          <a:p>
            <a:pPr marL="285750" indent="-285750">
              <a:buFontTx/>
              <a:buChar char="-"/>
            </a:pPr>
            <a:r>
              <a:rPr lang="pt-PT" sz="800" dirty="0"/>
              <a:t>Pensamento Crítico e Analítico</a:t>
            </a:r>
          </a:p>
          <a:p>
            <a:pPr marL="285750" indent="-285750">
              <a:buFontTx/>
              <a:buChar char="-"/>
            </a:pPr>
            <a:r>
              <a:rPr lang="pt-PT" sz="800" dirty="0"/>
              <a:t>Capacidade de observação</a:t>
            </a:r>
          </a:p>
          <a:p>
            <a:pPr marL="285750" indent="-285750">
              <a:buFontTx/>
              <a:buChar char="-"/>
            </a:pPr>
            <a:r>
              <a:rPr lang="pt-PT" sz="800" dirty="0"/>
              <a:t>Empatia</a:t>
            </a:r>
          </a:p>
          <a:p>
            <a:pPr marL="285750" indent="-285750">
              <a:buFontTx/>
              <a:buChar char="-"/>
            </a:pPr>
            <a:r>
              <a:rPr lang="pt-PT" sz="800" dirty="0"/>
              <a:t>Flexibilidade</a:t>
            </a:r>
          </a:p>
          <a:p>
            <a:pPr marL="285750" indent="-285750">
              <a:buFontTx/>
              <a:buChar char="-"/>
            </a:pPr>
            <a:r>
              <a:rPr lang="pt-PT" sz="800" dirty="0"/>
              <a:t>Competências de comunicação</a:t>
            </a:r>
          </a:p>
          <a:p>
            <a:pPr marL="285750" indent="-285750">
              <a:buFontTx/>
              <a:buChar char="-"/>
            </a:pPr>
            <a:r>
              <a:rPr lang="pt-PT" sz="800" dirty="0"/>
              <a:t>Capacidade de cooperação</a:t>
            </a:r>
          </a:p>
          <a:p>
            <a:pPr marL="285750" indent="-285750">
              <a:buFontTx/>
              <a:buChar char="-"/>
            </a:pPr>
            <a:r>
              <a:rPr lang="pt-PT" sz="800" dirty="0"/>
              <a:t>Competências de resolução de conflitos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331B8-5551-C6FF-3326-E1259831D11B}"/>
              </a:ext>
            </a:extLst>
          </p:cNvPr>
          <p:cNvSpPr txBox="1"/>
          <p:nvPr/>
        </p:nvSpPr>
        <p:spPr>
          <a:xfrm>
            <a:off x="9957372" y="4551612"/>
            <a:ext cx="1411775" cy="477054"/>
          </a:xfrm>
          <a:prstGeom prst="rect">
            <a:avLst/>
          </a:prstGeom>
          <a:solidFill>
            <a:srgbClr val="F1DBAF"/>
          </a:solidFill>
        </p:spPr>
        <p:txBody>
          <a:bodyPr wrap="square" rtlCol="0">
            <a:spAutoFit/>
          </a:bodyPr>
          <a:lstStyle/>
          <a:p>
            <a:r>
              <a:rPr lang="pt-PT" sz="1100" dirty="0"/>
              <a:t>Compreensão Crítica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BA52F-1743-5DE5-DDEF-456D5F297B24}"/>
              </a:ext>
            </a:extLst>
          </p:cNvPr>
          <p:cNvSpPr txBox="1"/>
          <p:nvPr/>
        </p:nvSpPr>
        <p:spPr>
          <a:xfrm>
            <a:off x="9617085" y="4637328"/>
            <a:ext cx="1634539" cy="307777"/>
          </a:xfrm>
          <a:prstGeom prst="rect">
            <a:avLst/>
          </a:prstGeom>
          <a:solidFill>
            <a:srgbClr val="F1DBAF"/>
          </a:solidFill>
        </p:spPr>
        <p:txBody>
          <a:bodyPr wrap="square" rtlCol="0">
            <a:spAutoFit/>
          </a:bodyPr>
          <a:lstStyle/>
          <a:p>
            <a:r>
              <a:rPr lang="pt-PT" sz="1100" dirty="0"/>
              <a:t>Compreensão Crítica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A3CCF-F3DF-BCF3-5198-465F720C6F2C}"/>
              </a:ext>
            </a:extLst>
          </p:cNvPr>
          <p:cNvSpPr txBox="1"/>
          <p:nvPr/>
        </p:nvSpPr>
        <p:spPr>
          <a:xfrm>
            <a:off x="9188308" y="3512164"/>
            <a:ext cx="2171695" cy="1169551"/>
          </a:xfrm>
          <a:custGeom>
            <a:avLst/>
            <a:gdLst>
              <a:gd name="connsiteX0" fmla="*/ 0 w 2171695"/>
              <a:gd name="connsiteY0" fmla="*/ 0 h 1169551"/>
              <a:gd name="connsiteX1" fmla="*/ 2171695 w 2171695"/>
              <a:gd name="connsiteY1" fmla="*/ 0 h 1169551"/>
              <a:gd name="connsiteX2" fmla="*/ 2171695 w 2171695"/>
              <a:gd name="connsiteY2" fmla="*/ 1169551 h 1169551"/>
              <a:gd name="connsiteX3" fmla="*/ 0 w 2171695"/>
              <a:gd name="connsiteY3" fmla="*/ 1169551 h 1169551"/>
              <a:gd name="connsiteX4" fmla="*/ 0 w 2171695"/>
              <a:gd name="connsiteY4" fmla="*/ 0 h 1169551"/>
              <a:gd name="connsiteX0" fmla="*/ 0 w 2171695"/>
              <a:gd name="connsiteY0" fmla="*/ 0 h 1169551"/>
              <a:gd name="connsiteX1" fmla="*/ 2043679 w 2171695"/>
              <a:gd name="connsiteY1" fmla="*/ 18288 h 1169551"/>
              <a:gd name="connsiteX2" fmla="*/ 2171695 w 2171695"/>
              <a:gd name="connsiteY2" fmla="*/ 1169551 h 1169551"/>
              <a:gd name="connsiteX3" fmla="*/ 0 w 2171695"/>
              <a:gd name="connsiteY3" fmla="*/ 1169551 h 1169551"/>
              <a:gd name="connsiteX4" fmla="*/ 0 w 2171695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695" h="1169551">
                <a:moveTo>
                  <a:pt x="0" y="0"/>
                </a:moveTo>
                <a:lnTo>
                  <a:pt x="2043679" y="18288"/>
                </a:lnTo>
                <a:lnTo>
                  <a:pt x="2171695" y="1169551"/>
                </a:lnTo>
                <a:lnTo>
                  <a:pt x="0" y="1169551"/>
                </a:lnTo>
                <a:lnTo>
                  <a:pt x="0" y="0"/>
                </a:lnTo>
                <a:close/>
              </a:path>
            </a:pathLst>
          </a:custGeom>
          <a:solidFill>
            <a:srgbClr val="F1DBAF"/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pt-PT" sz="1000" dirty="0"/>
              <a:t>Compreensão de Si</a:t>
            </a:r>
          </a:p>
          <a:p>
            <a:pPr marL="171450" indent="-171450">
              <a:buFontTx/>
              <a:buChar char="-"/>
            </a:pPr>
            <a:r>
              <a:rPr lang="pt-PT" sz="1000" dirty="0"/>
              <a:t>Compreensão de Linguagem </a:t>
            </a:r>
          </a:p>
          <a:p>
            <a:pPr marL="171450" indent="-171450">
              <a:buFontTx/>
              <a:buChar char="-"/>
            </a:pPr>
            <a:r>
              <a:rPr lang="pt-PT" sz="1000" dirty="0"/>
              <a:t>Compreensão do mundo, política, regras, direitos humanos, media, história, religião, economia e sustentabilidade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2589F-2228-A366-F80B-FBDAE4253BB8}"/>
              </a:ext>
            </a:extLst>
          </p:cNvPr>
          <p:cNvSpPr txBox="1"/>
          <p:nvPr/>
        </p:nvSpPr>
        <p:spPr>
          <a:xfrm>
            <a:off x="7202643" y="3116073"/>
            <a:ext cx="3568215" cy="338554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pt-PT" sz="1200" dirty="0"/>
              <a:t>Competências para uma Cultura Democrática</a:t>
            </a:r>
            <a:r>
              <a:rPr lang="pt-PT" sz="1600" dirty="0"/>
              <a:t> </a:t>
            </a:r>
            <a:endParaRPr lang="en-GB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>
            <a:spLocks noGrp="1"/>
          </p:cNvSpPr>
          <p:nvPr>
            <p:ph type="body" idx="3"/>
          </p:nvPr>
        </p:nvSpPr>
        <p:spPr>
          <a:xfrm>
            <a:off x="773148" y="1382565"/>
            <a:ext cx="4704108" cy="4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1 - Jogo de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papéis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1"/>
          <p:cNvSpPr txBox="1"/>
          <p:nvPr/>
        </p:nvSpPr>
        <p:spPr>
          <a:xfrm>
            <a:off x="773148" y="2002401"/>
            <a:ext cx="5422936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Durante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15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minutos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seguintes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será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dividido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duplas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dupla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pessoa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será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entrevistador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outra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entrevistado</a:t>
            </a:r>
            <a:r>
              <a:rPr lang="en-US" sz="1600" b="1" dirty="0">
                <a:solidFill>
                  <a:srgbClr val="3F3F3F"/>
                </a:solidFill>
              </a:rPr>
              <a:t>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entrevistado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é um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jovem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ativo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explica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conceito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entrevistador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fazer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perguntas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seguimento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apresentar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conclusões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desta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pic>
        <p:nvPicPr>
          <p:cNvPr id="308" name="Google Shape;308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29897" y="755497"/>
            <a:ext cx="3545010" cy="459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>
            <a:spLocks noGrp="1"/>
          </p:cNvSpPr>
          <p:nvPr>
            <p:ph type="body" idx="1"/>
          </p:nvPr>
        </p:nvSpPr>
        <p:spPr>
          <a:xfrm>
            <a:off x="6956466" y="3062189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Bibliografia</a:t>
            </a: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8657164" y="4088821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 txBox="1"/>
          <p:nvPr/>
        </p:nvSpPr>
        <p:spPr>
          <a:xfrm>
            <a:off x="1160059" y="951398"/>
            <a:ext cx="10188054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COE. (n.d.).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é a EDC/HRE - Educação para a Cidadania Democrática e a Educação para os Direitos Humanos (EDC/HRE) -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www.coe.int. Educação para a Cidadania Democrática e a Educação para os Direitos Humanos (EDC/HRE).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https://www.coe.int/en/web/edc/what-is-edc/hre#:%7E:text=Education%20for%20democratic%20citizenship%20focuses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Conselho da Europa. (2023).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Quadro de Referência de Competências para a Cultura Democrática (RFCDC)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Quadro de Referência de Competências para a Cultura Democrática.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https://www.coe.int/en/web/reference-framework-of-competences-for-democratic-culture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Conselho da Europa. (n.d.).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Contexto, conceitos e modelo - Quadro de Referência das Competências para a Cultura Democrática -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www.coe.int. Quadro de Referência das Competências para a Cultura Democrática.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https://www.coe.int/en/web/reference-framework-of-competences-for-democratic-culture/context-concepts-and-model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Europa. (n.d.).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valores da UE - Sobre - ECL v2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Ec.europa.eu.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https://ec.europa.eu/component-library/eu/about/eu-values/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 Europeu de Wergeland (EWC). (2021, 8 de setembro).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Educação para a cidadania democrática e os direitos humanos: uma breve introdução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Www.youtube.com.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https://www.youtube.com/watch?v=3znnMSzGldQ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/>
          <p:nvPr/>
        </p:nvSpPr>
        <p:spPr>
          <a:xfrm>
            <a:off x="1629200" y="1058082"/>
            <a:ext cx="925488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Fórum Europeu da Juventude, (2022. agosto), Making digitalization work for young people, de https://www.youthforum.org/files/220823-PP-digitalisation.pdf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FreeThink. (2020, 17 de agosto).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governo digital mais avançado do mundo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Www.youtube.com.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youtube.com/watch?v=nPJ7IVFNEhI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UNESDOC. (2021).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Desenvolvimento e revisão curricular para a cidadania democrática e a educação para os direitos humanos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Unesco.org.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https://unesdoc.unesco.org/ark:/48223/pf0000234386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Wagner, B., Ferro, C., &amp; Gsenger, R. (2022). Democracia e digitalização: Manual. In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Serviço das Publicações da União Europeia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Serviço das Publicações da União Europeia.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https://op.europa.eu/en/publication-detail/-/publication/651a6438-7357-11ec-9136-01aa75ed71a1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Ziblatt, D. (n.d.).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 to Democracy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Scholar.harvard.edu.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https://scholar.harvard.edu/dziblatt/challenges-democracy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Zilinsky, J. (2019). A desconsolidação democrática revisitada: Os jovens europeus não estão insatisfeitos com a democracia.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&amp; Politics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(1), 205316801881433. </a:t>
            </a:r>
            <a:r>
              <a:rPr lang="en-US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org/10.1177/2053168018814332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>
            <a:spLocks noGrp="1"/>
          </p:cNvSpPr>
          <p:nvPr>
            <p:ph type="body" idx="1"/>
          </p:nvPr>
        </p:nvSpPr>
        <p:spPr>
          <a:xfrm>
            <a:off x="6827923" y="3429000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/>
          </a:p>
        </p:txBody>
      </p:sp>
      <p:sp>
        <p:nvSpPr>
          <p:cNvPr id="357" name="Google Shape;357;p15"/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>
            <a:off x="3044180" y="864164"/>
            <a:ext cx="6932363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OBJECTIVOS DE APRENDIZAGEM DO MÓDULO 3</a:t>
            </a:r>
            <a:endParaRPr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2"/>
          </p:nvPr>
        </p:nvSpPr>
        <p:spPr>
          <a:xfrm>
            <a:off x="459048" y="1795169"/>
            <a:ext cx="5170263" cy="213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Reconhecer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implementar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atitudes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democráticas</a:t>
            </a:r>
            <a:endParaRPr dirty="0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mecanismos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educativos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específicos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em que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podes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participar</a:t>
            </a:r>
            <a:endParaRPr dirty="0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Demonstrar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compreensão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várias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se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tornar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cidadão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ativo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dirty="0"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3"/>
          </p:nvPr>
        </p:nvSpPr>
        <p:spPr>
          <a:xfrm>
            <a:off x="5956257" y="1795169"/>
            <a:ext cx="5514686" cy="240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Dar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exemplos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concretos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aplicação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projetos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implementação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democrática</a:t>
            </a:r>
            <a:endParaRPr dirty="0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Aceder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desses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projetos</a:t>
            </a:r>
            <a:endParaRPr dirty="0"/>
          </a:p>
          <a:p>
            <a:pPr marL="2857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Descrever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o que é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necessário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fazer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melhorar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cívica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jovens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dirty="0"/>
          </a:p>
        </p:txBody>
      </p:sp>
      <p:pic>
        <p:nvPicPr>
          <p:cNvPr id="80" name="Google Shape;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65025" y="3606094"/>
            <a:ext cx="1982571" cy="198257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6"/>
          <p:cNvSpPr txBox="1"/>
          <p:nvPr/>
        </p:nvSpPr>
        <p:spPr>
          <a:xfrm>
            <a:off x="9615181" y="5715234"/>
            <a:ext cx="18557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de Freepik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3135937" y="864164"/>
            <a:ext cx="6604352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Definição do conceito de "Cidadania Democrática"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4294" y="1734980"/>
            <a:ext cx="5241706" cy="169402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"Educação para a </a:t>
            </a:r>
            <a:r>
              <a:rPr lang="en-US" sz="18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endParaRPr lang="en-US" sz="1600" b="1" i="1" dirty="0">
              <a:solidFill>
                <a:srgbClr val="3F3F3F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concebido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incentivar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ensinar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exercer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direitos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democráticos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fundamentais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conhecer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obrigações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democráticas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adquirir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valores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atitudes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democráticas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4003600" y="4155551"/>
            <a:ext cx="449693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14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dotar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estudantes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conhecimentos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lhes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permitam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participar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ativamente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num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contexto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social,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político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económico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ou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cívico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438113" y="1749843"/>
            <a:ext cx="5241706" cy="181584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Veja o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vídeo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compreender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melhor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por que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razão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necessária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que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haja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harmonia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paz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sociedade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interligada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direitos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humanos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"Educação para a </a:t>
            </a:r>
            <a:r>
              <a:rPr lang="en-US" sz="14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cidadania</a:t>
            </a:r>
            <a:r>
              <a:rPr lang="en-US" sz="14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democrática</a:t>
            </a:r>
            <a:r>
              <a:rPr lang="en-US" sz="14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 para </a:t>
            </a:r>
            <a:r>
              <a:rPr lang="en-US" sz="14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</a:t>
            </a:r>
            <a:r>
              <a:rPr lang="en-US" sz="14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direitos</a:t>
            </a:r>
            <a:r>
              <a:rPr lang="en-US" sz="14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humanos</a:t>
            </a:r>
            <a:r>
              <a:rPr lang="en-US" sz="14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14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uma</a:t>
            </a:r>
            <a:r>
              <a:rPr lang="en-US" sz="14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breve introdução",2021</a:t>
            </a:r>
            <a:r>
              <a:rPr lang="en-US" sz="14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3508869" y="3873929"/>
            <a:ext cx="5486400" cy="1371472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91721" y="5684620"/>
            <a:ext cx="13187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(COE, n.d.)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/>
        </p:nvSpPr>
        <p:spPr>
          <a:xfrm>
            <a:off x="702564" y="1628240"/>
            <a:ext cx="2224882" cy="36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Valores democráticos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702564" y="2406393"/>
            <a:ext cx="4923161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Exemplos de valores democráticos são: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dignidade humana,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liberdade,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democracia,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igualdade,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Estado de direito,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proteção dos direitos humanos,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justiça,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regra da maioria,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liberdade de expressão,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participação política,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consentimento dos governados, etc. </a:t>
            </a: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3127588" y="574721"/>
            <a:ext cx="6604352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Valores democráticos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4445192" y="1488469"/>
            <a:ext cx="6097136" cy="71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Atuar de acordo com os valores e princípios da democracia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Reforçar a participação ativa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7"/>
          <p:cNvCxnSpPr/>
          <p:nvPr/>
        </p:nvCxnSpPr>
        <p:spPr>
          <a:xfrm>
            <a:off x="2975213" y="1666654"/>
            <a:ext cx="1168192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" name="Google Shape;128;p27"/>
          <p:cNvCxnSpPr/>
          <p:nvPr/>
        </p:nvCxnSpPr>
        <p:spPr>
          <a:xfrm>
            <a:off x="2981555" y="2010123"/>
            <a:ext cx="1168192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29" name="Google Shape;129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33172" y="2545307"/>
            <a:ext cx="3622431" cy="258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/>
        </p:nvSpPr>
        <p:spPr>
          <a:xfrm>
            <a:off x="7561193" y="5200703"/>
            <a:ext cx="18557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de Freepik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278074" y="5674135"/>
            <a:ext cx="60971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(Europa, n.d.)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body" idx="2"/>
          </p:nvPr>
        </p:nvSpPr>
        <p:spPr>
          <a:xfrm>
            <a:off x="1734816" y="1398932"/>
            <a:ext cx="8814904" cy="656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Com base nos princípios acima referidos, uma pessoa segue atitudes democráticas, quando é ativa na vida social e política e participa de uma forma benéfica para o bem comum. </a:t>
            </a:r>
            <a:endParaRPr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7096438" y="2432080"/>
            <a:ext cx="380812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Exemplos de atitudes democráticas:</a:t>
            </a:r>
            <a:endParaRPr sz="16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734816" y="2789280"/>
            <a:ext cx="455268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acompanhar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atualidade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notícias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 capaz de exprimir uma opinião sobre estes, </a:t>
            </a: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pensamento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crítico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distinção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factos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verdadeiros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falsos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deixar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influenciar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esforços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manipulação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1734816" y="2432040"/>
            <a:ext cx="30200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cidadãos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7295115" y="2751105"/>
            <a:ext cx="261880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espírito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cívico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sentido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responsabilidade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iniciativa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ação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pensamento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crítico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auto-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eficácia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2793824" y="742497"/>
            <a:ext cx="6604352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Atitudes democráticas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278074" y="5674135"/>
            <a:ext cx="60971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(Europa, n.d.)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body" idx="1"/>
          </p:nvPr>
        </p:nvSpPr>
        <p:spPr>
          <a:xfrm>
            <a:off x="575445" y="2457533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3"/>
          </p:nvPr>
        </p:nvSpPr>
        <p:spPr>
          <a:xfrm>
            <a:off x="393498" y="1238862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digitalização da democracia</a:t>
            </a:r>
            <a:endParaRPr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"/>
          <p:cNvSpPr txBox="1"/>
          <p:nvPr/>
        </p:nvSpPr>
        <p:spPr>
          <a:xfrm>
            <a:off x="393498" y="1880823"/>
            <a:ext cx="6060643" cy="82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Devido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globalização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à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ascensão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tecnologias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surgiu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um novo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fenómeno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chamado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"a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digitalização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", que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afectou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funcionamento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democracias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257601" y="5124203"/>
            <a:ext cx="80647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Veja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vídeo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saber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Estónia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governo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digital: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"O </a:t>
            </a:r>
            <a:r>
              <a:rPr lang="en-US" sz="16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governo</a:t>
            </a:r>
            <a:r>
              <a:rPr lang="en-US" sz="16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en-US" sz="16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mais</a:t>
            </a:r>
            <a:r>
              <a:rPr lang="en-US" sz="16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avançado</a:t>
            </a:r>
            <a:r>
              <a:rPr lang="en-US" sz="16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</a:t>
            </a:r>
            <a:r>
              <a:rPr lang="en-US" sz="16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mundo</a:t>
            </a:r>
            <a:r>
              <a:rPr lang="en-US" sz="16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", 2020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2189810" y="2822802"/>
            <a:ext cx="440125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É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forma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capacitar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reforçar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democráticos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cooperação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direitos</a:t>
            </a:r>
            <a:r>
              <a:rPr lang="en-US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humanos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desenvolvendo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soluções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tecnologias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digitais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e, em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última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análise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construindo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democracias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resistentes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incorporando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práticas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eleições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digitais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4" descr="Βέλος γραμμής Μικρή καμπύλη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8524" y="2848155"/>
            <a:ext cx="1360817" cy="136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14">
            <a:alphaModFix/>
          </a:blip>
          <a:srcRect t="9282"/>
          <a:stretch/>
        </p:blipFill>
        <p:spPr>
          <a:xfrm>
            <a:off x="7047812" y="549630"/>
            <a:ext cx="5011531" cy="454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/>
        </p:nvSpPr>
        <p:spPr>
          <a:xfrm>
            <a:off x="8802585" y="4701975"/>
            <a:ext cx="206422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Freepik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257601" y="4396232"/>
            <a:ext cx="60971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(Wagner et al., 2022)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511868" y="1386961"/>
            <a:ext cx="5302078" cy="1214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era digital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encorajar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participarem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políticos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exercerem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cidadania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mas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há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desafios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colocam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incluindo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preocupações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privacidade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dados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pessoais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ou a propaganda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publicitária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br>
              <a:rPr lang="en-US" dirty="0"/>
            </a:br>
            <a:endParaRPr dirty="0"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3"/>
          </p:nvPr>
        </p:nvSpPr>
        <p:spPr>
          <a:xfrm>
            <a:off x="3047048" y="621820"/>
            <a:ext cx="6097904" cy="41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Desafios para a democracia na era digital</a:t>
            </a:r>
            <a:endParaRPr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"/>
          <p:cNvSpPr txBox="1"/>
          <p:nvPr/>
        </p:nvSpPr>
        <p:spPr>
          <a:xfrm>
            <a:off x="618843" y="4438101"/>
            <a:ext cx="5012113" cy="1421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Há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muitos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em que 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3F3F3F"/>
                </a:solidFill>
              </a:rPr>
              <a:t>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utilizadores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comportamentos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as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escolhas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feitas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navegação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Internet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foram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vigiados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ou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recolhidos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agências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publicidade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tornando-os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susceptíveis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software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espião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malicioso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1284843" y="2741116"/>
            <a:ext cx="3638400" cy="646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800" b="1" i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Preocupações</a:t>
            </a:r>
            <a:r>
              <a:rPr lang="en-US" sz="1800" b="1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com a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privacidade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segurança</a:t>
            </a:r>
            <a:endParaRPr sz="18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8759" y="1682521"/>
            <a:ext cx="3825722" cy="330166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 txBox="1"/>
          <p:nvPr/>
        </p:nvSpPr>
        <p:spPr>
          <a:xfrm>
            <a:off x="8238278" y="5038245"/>
            <a:ext cx="20534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Freepik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2614558" y="3464983"/>
            <a:ext cx="746617" cy="89554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-283190" y="5738340"/>
            <a:ext cx="60971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(Wagner et al., 2022)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body" idx="1"/>
          </p:nvPr>
        </p:nvSpPr>
        <p:spPr>
          <a:xfrm>
            <a:off x="835283" y="2311128"/>
            <a:ext cx="5189014" cy="28186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preocupação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também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relacionada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recolha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dados,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que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publicidade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baseada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comportamento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utilizada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recomendar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anúncios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específicos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para fins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comerciais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ou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políticos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publicidade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perigosa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pois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provado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influencia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comportamento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voto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</p:txBody>
      </p:sp>
      <p:pic>
        <p:nvPicPr>
          <p:cNvPr id="200" name="Google Shape;20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/>
          <p:nvPr/>
        </p:nvSpPr>
        <p:spPr>
          <a:xfrm>
            <a:off x="1307279" y="1330102"/>
            <a:ext cx="43350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Publicidade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comercial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1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1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803945" y="4366162"/>
            <a:ext cx="4717924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Veja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vídeo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publicidade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a forma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influenciar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padrões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voto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cidadãos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"O </a:t>
            </a:r>
            <a:r>
              <a:rPr lang="en-US" sz="16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poder</a:t>
            </a:r>
            <a:r>
              <a:rPr lang="en-US" sz="16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</a:t>
            </a:r>
            <a:r>
              <a:rPr lang="en-US" sz="16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anúncio</a:t>
            </a:r>
            <a:r>
              <a:rPr lang="en-US" sz="16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0" i="0" u="sng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político</a:t>
            </a:r>
            <a:r>
              <a:rPr lang="en-US" sz="1600" b="0" i="0" u="sng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", 2020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53355" y="1749662"/>
            <a:ext cx="3983193" cy="258989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 txBox="1"/>
          <p:nvPr/>
        </p:nvSpPr>
        <p:spPr>
          <a:xfrm>
            <a:off x="8350784" y="4366162"/>
            <a:ext cx="2411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Freepik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3047048" y="603352"/>
            <a:ext cx="6097904" cy="41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Desafios para a democracia na era digital</a:t>
            </a:r>
            <a:endParaRPr sz="20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-72839" y="5721035"/>
            <a:ext cx="60971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(Wagner et al., 2022)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527678" y="1083207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Desconsolidação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democracia</a:t>
            </a:r>
            <a:endParaRPr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2"/>
          </p:nvPr>
        </p:nvSpPr>
        <p:spPr>
          <a:xfrm>
            <a:off x="527678" y="1733954"/>
            <a:ext cx="5661582" cy="222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Foram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levantadas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preocupações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desconsolidação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ausência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tomada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decisões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sociais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8575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endParaRPr b="0" i="0" u="none" strike="noStrik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Mas,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contrariamente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crença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comum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provado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que a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satisfação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democracia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aumentou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só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mas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também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entre a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maioria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europeus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3"/>
          </p:nvPr>
        </p:nvSpPr>
        <p:spPr>
          <a:xfrm>
            <a:off x="523719" y="3634248"/>
            <a:ext cx="5738883" cy="239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Além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disso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é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provável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participem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se o novo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digitalizado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funcionar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em conjunto com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decisão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tradicionais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endParaRPr i="0" u="none" strike="noStrik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Vivendo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num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mundo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onde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guerra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nacionalismo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corrupção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aumentaram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jovens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estão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ansiosos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partilhar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pensamentos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vozes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influenciar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decisões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b="0" i="0" u="none" strike="noStrik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práticas</a:t>
            </a:r>
            <a:r>
              <a:rPr lang="en-US" b="0" i="0" u="none" strike="noStrik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br>
              <a:rPr lang="en-US" dirty="0"/>
            </a:b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36038" y="1192382"/>
            <a:ext cx="3964340" cy="396434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8391371" y="5280138"/>
            <a:ext cx="24259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Freepik</a:t>
            </a:r>
            <a:endParaRPr sz="1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117712" y="5738912"/>
            <a:ext cx="62267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Zilinsky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2019)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1863</Words>
  <Application>Microsoft Office PowerPoint</Application>
  <PresentationFormat>Widescreen</PresentationFormat>
  <Paragraphs>178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APR_Joana</dc:creator>
  <cp:keywords>, docId:1645E3C40E2DD4A6F309746F3FB74750</cp:keywords>
  <cp:lastModifiedBy>Rightchallenge Associação</cp:lastModifiedBy>
  <cp:revision>1</cp:revision>
  <dcterms:created xsi:type="dcterms:W3CDTF">2019-04-05T09:40:46Z</dcterms:created>
  <dcterms:modified xsi:type="dcterms:W3CDTF">2023-07-12T14:30:44Z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