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9" r:id="rId3"/>
    <p:sldId id="289" r:id="rId4"/>
    <p:sldId id="287" r:id="rId5"/>
    <p:sldId id="314" r:id="rId6"/>
    <p:sldId id="262" r:id="rId7"/>
    <p:sldId id="317" r:id="rId8"/>
    <p:sldId id="290" r:id="rId9"/>
    <p:sldId id="280" r:id="rId10"/>
    <p:sldId id="269" r:id="rId11"/>
  </p:sldIdLst>
  <p:sldSz cx="12192000" cy="6858000"/>
  <p:notesSz cx="10018713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2023"/>
    <a:srgbClr val="F5DDD1"/>
    <a:srgbClr val="666768"/>
    <a:srgbClr val="23225E"/>
    <a:srgbClr val="880592"/>
    <a:srgbClr val="815387"/>
    <a:srgbClr val="0E879D"/>
    <a:srgbClr val="522874"/>
    <a:srgbClr val="F2F2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7" autoAdjust="0"/>
    <p:restoredTop sz="96723" autoAdjust="0"/>
  </p:normalViewPr>
  <p:slideViewPr>
    <p:cSldViewPr snapToGrid="0" snapToObjects="1">
      <p:cViewPr varScale="1">
        <p:scale>
          <a:sx n="95" d="100"/>
          <a:sy n="95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C2B9CA-B962-FA48-A39C-8C8ED4FA9363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9B47F8-11D6-4544-9F0C-CADF75B0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0C757C-49EE-4768-BD00-CCC323186A90}" type="datetimeFigureOut">
              <a:rPr lang="fr-FR" smtClean="0"/>
              <a:t>02/06/2023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E32EAE-2BD6-4C35-B307-9A1A73F13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1E3E0F6C-80AE-74E1-E1B8-398D11CE1C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9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78F1-FA98-711E-5CD1-937C45363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6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57D21F-2450-6005-D7ED-2B9B7446DE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4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F75C9D-11E9-212B-7E80-D59D5D7702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2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551087-6487-42E4-98AD-1153326BB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6933570"/>
              </p:ext>
            </p:extLst>
          </p:nvPr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D652A9-BDC3-4A1F-82C5-FF364E345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490CEB-3F5F-EA7A-31E5-FFACC83A0A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4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6E0507-54F0-4CE0-8606-F888070418B9}"/>
              </a:ext>
            </a:extLst>
          </p:cNvPr>
          <p:cNvSpPr/>
          <p:nvPr userDrawn="1"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78373F-F900-428F-8F1F-F4455A7D14F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0581A4-38AB-4699-884A-45842237F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8175"/>
            <a:ext cx="4592638" cy="4629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C5222-8813-4AC5-A744-0CAA485F9844}"/>
              </a:ext>
            </a:extLst>
          </p:cNvPr>
          <p:cNvSpPr/>
          <p:nvPr userDrawn="1"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02A68F-F811-1222-98F2-084354FC6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3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057BC6-24E7-A4DC-21A8-822D492B8B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AF02170-9ADB-402B-BA82-D275A87BB29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333EAB-DF33-E435-55FF-0AFF81817F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6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66EEE03-6796-9FBC-3963-7420B07D29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1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1" r:id="rId3"/>
    <p:sldLayoutId id="2147483662" r:id="rId4"/>
    <p:sldLayoutId id="2147483672" r:id="rId5"/>
    <p:sldLayoutId id="2147483673" r:id="rId6"/>
    <p:sldLayoutId id="2147483669" r:id="rId7"/>
    <p:sldLayoutId id="214748367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lead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DEE3185-2189-4A0D-83D8-0146FF9EA6C3}"/>
              </a:ext>
            </a:extLst>
          </p:cNvPr>
          <p:cNvSpPr txBox="1"/>
          <p:nvPr/>
        </p:nvSpPr>
        <p:spPr>
          <a:xfrm>
            <a:off x="5790147" y="3232385"/>
            <a:ext cx="639996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kumimoji="0" sz="3200" b="1" i="0" u="none" strike="noStrike" cap="none" spc="30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DIN 2014" panose="020B0504020202020204" pitchFamily="34" charset="0"/>
                <a:ea typeface="DIN 2014" panose="020B0504020202020204" pitchFamily="34" charset="0"/>
              </a:defRPr>
            </a:lvl1pPr>
          </a:lstStyle>
          <a:p>
            <a:r>
              <a:rPr lang="pt-PT" dirty="0"/>
              <a:t>Módulo 3 – Direitos Humanos
Lição 1:
</a:t>
            </a:r>
            <a:endParaRPr lang="en-US" dirty="0"/>
          </a:p>
          <a:p>
            <a:r>
              <a:rPr lang="en-US" dirty="0" err="1"/>
              <a:t>Introdução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tema</a:t>
            </a:r>
            <a:r>
              <a:rPr lang="en-US" dirty="0"/>
              <a:t>
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EA258F-39C5-4B6F-9DAB-E4DF379937C1}"/>
              </a:ext>
            </a:extLst>
          </p:cNvPr>
          <p:cNvSpPr/>
          <p:nvPr/>
        </p:nvSpPr>
        <p:spPr>
          <a:xfrm>
            <a:off x="8623606" y="4419357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87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8AFCD-A05A-D11B-35B8-85A4BBC2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3BB1AEC-0B4E-FC4A-2535-BD64455D5A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93518C7-B73F-3F41-D232-0EF5845DDAF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68D3EC-105E-4E0D-0B04-33D36C8DF6C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BBCDEB-C942-4BDC-C53D-4C94A165D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897D39-2067-270B-44AB-DB01349F5AA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E9428-A53E-4A06-E725-871BBDEDF87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58E27E-E04C-9D59-065F-4D3D0806BF9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10.png">
            <a:extLst>
              <a:ext uri="{FF2B5EF4-FFF2-40B4-BE49-F238E27FC236}">
                <a16:creationId xmlns:a16="http://schemas.microsoft.com/office/drawing/2014/main" id="{4DC6FFE3-EEF0-BC00-1EBA-9F43AB14B42A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3355D51-C030-404A-8EC3-DADD17A3679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9132D1C-D761-4133-BF4B-E0226563B936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328723B-ACA8-4425-893F-83C2D394967D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6048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923" y="3429000"/>
            <a:ext cx="4151647" cy="39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Obrigado</a:t>
            </a:r>
            <a:r>
              <a:rPr lang="en-US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!
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D7A71-AED7-4A20-9692-4F32F40C6AB5}"/>
              </a:ext>
            </a:extLst>
          </p:cNvPr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6B4D6-420B-48D4-A253-C969C5EDD808}"/>
              </a:ext>
            </a:extLst>
          </p:cNvPr>
          <p:cNvSpPr txBox="1"/>
          <p:nvPr/>
        </p:nvSpPr>
        <p:spPr>
          <a:xfrm>
            <a:off x="7391769" y="5268957"/>
            <a:ext cx="466757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r">
              <a:lnSpc>
                <a:spcPct val="115000"/>
              </a:lnSpc>
              <a:spcAft>
                <a:spcPts val="800"/>
              </a:spcAft>
            </a:pPr>
            <a:r>
              <a:rPr lang="fr-BE" sz="1800" b="1" kern="0" dirty="0" err="1">
                <a:solidFill>
                  <a:schemeClr val="bg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fr-BE" sz="1800" b="1" kern="0" dirty="0">
                <a:solidFill>
                  <a:schemeClr val="bg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https://www.youlead-project.eu/</a:t>
            </a:r>
            <a:endParaRPr lang="el-GR" sz="1800" b="1" kern="0" dirty="0">
              <a:solidFill>
                <a:schemeClr val="bg1"/>
              </a:solidFill>
              <a:effectLst/>
              <a:latin typeface="DIN 2014" panose="020B0504020202020204" pitchFamily="34" charset="0"/>
              <a:ea typeface="DIN 2014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E00F58-B8FB-9AE5-15A1-78ACC6B0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F6FE0-8A1D-4D8E-279B-F4A7CC06F3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07D5E-25A4-7C35-1112-1206090FF0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79380-1A15-C310-A575-73099A4F54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E303BA-AEA7-B14F-970D-9FD3F86AC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2DB693-191A-C142-C4B4-62761D2A5D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5721F2-4880-3997-ACDC-322DCCDD5C1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5CAE3-E6DC-05FC-8F7A-44CAC5D03B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22443936-4AC4-AAB5-888E-C40869CEA78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29660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14E89B5-EC1D-3682-4276-6403B04407C2}"/>
              </a:ext>
            </a:extLst>
          </p:cNvPr>
          <p:cNvSpPr txBox="1"/>
          <p:nvPr/>
        </p:nvSpPr>
        <p:spPr>
          <a:xfrm>
            <a:off x="480932" y="1653697"/>
            <a:ext cx="418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Resultados de Aprendizagem</a:t>
            </a: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F8E7130-6227-2F9A-7FEC-A66353645070}"/>
              </a:ext>
            </a:extLst>
          </p:cNvPr>
          <p:cNvSpPr txBox="1"/>
          <p:nvPr/>
        </p:nvSpPr>
        <p:spPr>
          <a:xfrm>
            <a:off x="480932" y="2302593"/>
            <a:ext cx="594016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FFC000"/>
                </a:solidFill>
                <a:latin typeface="DIN 2014" panose="020B0504020202020204"/>
              </a:rPr>
              <a:t>No final deste módulo, serás capaz de:
</a:t>
            </a:r>
            <a:endParaRPr lang="en-US" b="0" i="0" u="none" strike="noStrike" dirty="0">
              <a:solidFill>
                <a:srgbClr val="FFC000"/>
              </a:solidFill>
              <a:effectLst/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DIN 2014" panose="020B0504020202020204"/>
              </a:rPr>
              <a:t>Reconhecer o direito de defesa dos direitos humanos.</a:t>
            </a:r>
          </a:p>
          <a:p>
            <a:endParaRPr lang="en-US" dirty="0">
              <a:solidFill>
                <a:srgbClr val="FFC000"/>
              </a:solidFill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DIN 2014" panose="020B0504020202020204"/>
              </a:rPr>
              <a:t>Desenvolver empatia, análise, pensamento crítico</a:t>
            </a:r>
            <a:r>
              <a:rPr lang="en-GB" dirty="0">
                <a:latin typeface="DIN 2014" panose="020B0504020202020204"/>
              </a:rPr>
              <a:t>.</a:t>
            </a:r>
          </a:p>
          <a:p>
            <a:endParaRPr lang="it-IT" dirty="0">
              <a:latin typeface="DIN 2014" panose="020B0504020202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latin typeface="DIN 2014" panose="020B0504020202020204"/>
              </a:rPr>
              <a:t>Sensibilizar para o desenvolvimento de melhores estratégias para a construção de projetos de direitos humanos.</a:t>
            </a:r>
            <a:endParaRPr lang="en-US" b="0" i="0" u="none" strike="noStrike" dirty="0">
              <a:solidFill>
                <a:srgbClr val="FFC000"/>
              </a:solidFill>
              <a:effectLst/>
              <a:latin typeface="DIN 2014" panose="020B0504020202020204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2550F0-2C5C-4A8F-ACBC-B65F1DAFBF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2318" y="1685444"/>
            <a:ext cx="5264729" cy="35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70DAFF-B890-F743-392A-F004CC04E039}"/>
              </a:ext>
            </a:extLst>
          </p:cNvPr>
          <p:cNvSpPr txBox="1"/>
          <p:nvPr/>
        </p:nvSpPr>
        <p:spPr>
          <a:xfrm>
            <a:off x="3148730" y="1047922"/>
            <a:ext cx="581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FFC000"/>
                </a:solidFill>
                <a:latin typeface="DIN 2014" panose="020B0504020202020204"/>
              </a:rPr>
              <a:t>O QUE SÃO OS DIREITOS HUMANOS?
</a:t>
            </a:r>
            <a:endParaRPr lang="en-GB" sz="2000" b="1" dirty="0">
              <a:solidFill>
                <a:srgbClr val="FFC000"/>
              </a:solidFill>
              <a:latin typeface="DIN 2014" panose="020B0504020202020204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D9B3D5E-6DE8-47DD-96F1-9B65C22071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4490" y="1810617"/>
            <a:ext cx="7662518" cy="33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A6C9812-82B7-4938-B398-3C94C67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70" y="554730"/>
            <a:ext cx="10416773" cy="70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4994" rIns="89988" bIns="44994">
            <a:spAutoFit/>
          </a:bodyPr>
          <a:lstStyle>
            <a:lvl1pPr>
              <a:lnSpc>
                <a:spcPct val="11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1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6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1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</a:pPr>
            <a:r>
              <a:rPr lang="it-IT" altLang="it-IT" b="1" dirty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DIREITOS HUMANOS
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61426EFC-2250-4A55-8209-0FA9E2D8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4" y="1093583"/>
            <a:ext cx="11069784" cy="393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lnSpc>
                <a:spcPct val="11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1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1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Os direitos humanos são direitos que temos como seres humanos - não são concedidos por nenhum Estado. Como seres humanos, temos direitos humanos independentemente da nacionalidade, género, origem nacional ou étnica, religião, língua ou qualquer outro estatuto. Exemplos de direitos fundamentais - são o direito à vida, o direito à alimentação, à educação, ao trabalho, à saúde e à liberdade.</a:t>
            </a:r>
            <a:r>
              <a:rPr lang="it-IT" sz="1800" b="1" dirty="0">
                <a:solidFill>
                  <a:srgbClr val="C00000"/>
                </a:solidFill>
                <a:latin typeface="DIN 2014" panose="020B0504020202020204"/>
              </a:rPr>
              <a:t> 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
Os direitos humanos são </a:t>
            </a:r>
            <a:r>
              <a:rPr lang="pt-PT" sz="1800" b="1" dirty="0">
                <a:solidFill>
                  <a:srgbClr val="C00000"/>
                </a:solidFill>
                <a:latin typeface="DIN 2014" panose="020B0504020202020204"/>
              </a:rPr>
              <a:t>universais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. Isto significa que todas as pessoas têm o mesmo direito aos direitos humanos. Este princípio, como enfatizado pela primeira vez na DUDH, é repetido em muitas convenções, declarações e resoluções internacionais de direitos humanos.
Os direitos humanos são </a:t>
            </a:r>
            <a:r>
              <a:rPr lang="pt-PT" sz="1800" b="1" dirty="0">
                <a:solidFill>
                  <a:srgbClr val="C00000"/>
                </a:solidFill>
                <a:latin typeface="DIN 2014" panose="020B0504020202020204"/>
              </a:rPr>
              <a:t>inalienáveis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. Estes não devem ser retirados, exceto em situações específicas e de acordo com o devido processo legal. Por exemplo, o direito à liberdade pode ser restringido se uma pessoa for considerada culpada de um crime por um tribunal.
Todos os direitos humanos são </a:t>
            </a:r>
            <a:r>
              <a:rPr lang="pt-PT" sz="1800" b="1" dirty="0">
                <a:solidFill>
                  <a:srgbClr val="C00000"/>
                </a:solidFill>
                <a:latin typeface="DIN 2014" panose="020B0504020202020204"/>
              </a:rPr>
              <a:t>indivisíveis e interdependentes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. Isto significa que um conjunto de direitos não pode ser plenamente usufruído sem o outro.
</a:t>
            </a:r>
            <a:r>
              <a:rPr lang="pt-PT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Nações Unidas – Direitos Humanos – Alto Comissariado</a:t>
            </a:r>
            <a:endParaRPr lang="it-IT" sz="1300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635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BA6C9812-82B7-4938-B398-3C94C67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71" y="887189"/>
            <a:ext cx="10851355" cy="41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9988" tIns="44994" rIns="89988" bIns="44994">
            <a:spAutoFit/>
          </a:bodyPr>
          <a:lstStyle>
            <a:lvl1pPr>
              <a:lnSpc>
                <a:spcPct val="11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1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6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14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1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ct val="0"/>
              </a:spcAft>
            </a:pPr>
            <a:r>
              <a:rPr lang="pt-PT" altLang="it-IT" b="1" dirty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DECLARAÇÃO UNIVERSAL DOS DIREITOS HUMANOS</a:t>
            </a:r>
            <a:endParaRPr lang="it-IT" altLang="it-IT" b="1" dirty="0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61426EFC-2250-4A55-8209-0FA9E2D8E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8" y="1611521"/>
            <a:ext cx="5611092" cy="393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8" tIns="44994" rIns="89988" bIns="44994"/>
          <a:lstStyle>
            <a:lvl1pPr>
              <a:lnSpc>
                <a:spcPct val="11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1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6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1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1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14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1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  <a:defRPr sz="2000" i="1">
                <a:solidFill>
                  <a:srgbClr val="262626"/>
                </a:solidFill>
                <a:latin typeface="Corbel" panose="020B0503020204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02000"/>
              </a:lnSpc>
              <a:spcAft>
                <a:spcPct val="0"/>
              </a:spcAft>
              <a:buClrTx/>
            </a:pP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A </a:t>
            </a:r>
            <a:r>
              <a:rPr lang="pt-PT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Declaração Universal dos Direitos Humanos </a:t>
            </a:r>
            <a:r>
              <a:rPr lang="pt-P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(DUDH) foi adotada pela Assembleia Geral da ONU em 1948, após os horrores da Segunda Guerra Mundial. 
</a:t>
            </a:r>
            <a:endParaRPr lang="en-US" altLang="it-IT" sz="1800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Calibri" panose="020F0502020204030204" pitchFamily="34" charset="0"/>
            </a:endParaRPr>
          </a:p>
          <a:p>
            <a:pPr algn="just">
              <a:lnSpc>
                <a:spcPct val="102000"/>
              </a:lnSpc>
              <a:spcAft>
                <a:spcPct val="0"/>
              </a:spcAft>
              <a:buClrTx/>
            </a:pPr>
            <a:r>
              <a:rPr lang="pt-PT" altLang="it-IT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Calibri" panose="020F0502020204030204" pitchFamily="34" charset="0"/>
              </a:rPr>
              <a:t>Coloca no centro a pessoa, afirmando o dever de solidariedade. Foi o primeiro documento jurídico a estabelecer os direitos humanos fundamentais a serem universalmente protegidos. 
</a:t>
            </a:r>
            <a:endParaRPr lang="it-IT" altLang="it-IT" sz="1800" i="1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Calibri" panose="020F0502020204030204" pitchFamily="34" charset="0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  <a:buClrTx/>
            </a:pPr>
            <a:r>
              <a:rPr lang="pt-PT" sz="1800" i="1" dirty="0">
                <a:solidFill>
                  <a:srgbClr val="C00000"/>
                </a:solidFill>
                <a:latin typeface="DIN 2014"/>
              </a:rPr>
              <a:t>“Todos os seres humanos nascem livres e iguais em dignidade e em direitos.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  <a:buClrTx/>
            </a:pPr>
            <a:r>
              <a:rPr lang="pt-PT" sz="1800" i="1" dirty="0">
                <a:solidFill>
                  <a:srgbClr val="C00000"/>
                </a:solidFill>
                <a:latin typeface="DIN 2014"/>
              </a:rPr>
              <a:t>Dotados de razão e de consciência, devem agir uns para com os outros em espírito de fraternidade.”</a:t>
            </a:r>
            <a:r>
              <a:rPr lang="pt-PT" altLang="it-IT" sz="1800" i="1" dirty="0">
                <a:solidFill>
                  <a:srgbClr val="C00000"/>
                </a:solidFill>
                <a:latin typeface="DIN 2014"/>
                <a:cs typeface="Calibri-Italic" pitchFamily="64" charset="0"/>
              </a:rPr>
              <a:t>
</a:t>
            </a:r>
            <a:endParaRPr lang="it-IT" altLang="it-IT" sz="1800" i="1" dirty="0">
              <a:solidFill>
                <a:srgbClr val="C00000"/>
              </a:solidFill>
              <a:latin typeface="DIN 2014"/>
              <a:cs typeface="Calibri-Italic" pitchFamily="64" charset="0"/>
            </a:endParaRPr>
          </a:p>
          <a:p>
            <a:pPr algn="just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it-IT" altLang="it-IT" sz="1800" i="1" dirty="0">
                <a:solidFill>
                  <a:srgbClr val="C00000"/>
                </a:solidFill>
                <a:latin typeface="DIN 2014"/>
                <a:cs typeface="Calibri-Italic" pitchFamily="64" charset="0"/>
              </a:rPr>
              <a:t>(art.1 )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D9E0FE0-751C-4716-B328-4623458E4E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39077" y="2093872"/>
            <a:ext cx="5124085" cy="288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FCC79A3-9A03-4F2B-A94F-1A0556B33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69" y="1976276"/>
            <a:ext cx="3513425" cy="351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244F4C2-0302-4C75-B2F4-DBFD73CC29AB}"/>
              </a:ext>
            </a:extLst>
          </p:cNvPr>
          <p:cNvSpPr/>
          <p:nvPr/>
        </p:nvSpPr>
        <p:spPr>
          <a:xfrm>
            <a:off x="2662014" y="1128840"/>
            <a:ext cx="6867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pt-PT" altLang="it-IT" sz="2000" b="1" dirty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DECLARAÇÃO UNIVERSAL DOS DIREITOS HUMANOS
</a:t>
            </a:r>
            <a:endParaRPr lang="it-IT" altLang="it-IT" sz="2000" b="1" dirty="0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C4BFB74-301C-468B-8E61-DBD6B9A47EAD}"/>
              </a:ext>
            </a:extLst>
          </p:cNvPr>
          <p:cNvSpPr/>
          <p:nvPr/>
        </p:nvSpPr>
        <p:spPr>
          <a:xfrm>
            <a:off x="574813" y="2127447"/>
            <a:ext cx="70858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66768"/>
                </a:solidFill>
                <a:latin typeface="DIN 2014" panose="020B0504020202020204"/>
              </a:rPr>
              <a:t>Desenvolvida em 1948 pela Comissão de Direitos Humanos da ONU, 
Assenta em quatro pilares:
</a:t>
            </a:r>
            <a:endParaRPr lang="it-IT" dirty="0">
              <a:solidFill>
                <a:srgbClr val="666768"/>
              </a:solidFill>
              <a:latin typeface="DIN 2014" panose="020B0504020202020204"/>
            </a:endParaRPr>
          </a:p>
          <a:p>
            <a:pPr algn="just"/>
            <a:r>
              <a:rPr lang="it-IT" dirty="0">
                <a:solidFill>
                  <a:srgbClr val="666768"/>
                </a:solidFill>
                <a:latin typeface="DIN 2014" panose="020B0504020202020204"/>
              </a:rPr>
              <a:t>1 Os direitos da pessoa;
</a:t>
            </a:r>
          </a:p>
          <a:p>
            <a:r>
              <a:rPr lang="it-IT" dirty="0">
                <a:solidFill>
                  <a:srgbClr val="666768"/>
                </a:solidFill>
                <a:latin typeface="DIN 2014" panose="020B0504020202020204"/>
              </a:rPr>
              <a:t>2 </a:t>
            </a:r>
            <a:r>
              <a:rPr lang="pt-PT" dirty="0">
                <a:solidFill>
                  <a:srgbClr val="666768"/>
                </a:solidFill>
                <a:latin typeface="DIN 2014" panose="020B0504020202020204"/>
              </a:rPr>
              <a:t>Os direitos do indivíduo nas relações com grupos sociais;
</a:t>
            </a:r>
            <a:endParaRPr lang="it-IT" dirty="0">
              <a:solidFill>
                <a:srgbClr val="666768"/>
              </a:solidFill>
              <a:latin typeface="DIN 2014" panose="020B0504020202020204"/>
            </a:endParaRPr>
          </a:p>
          <a:p>
            <a:r>
              <a:rPr lang="it-IT" dirty="0">
                <a:solidFill>
                  <a:srgbClr val="666768"/>
                </a:solidFill>
                <a:latin typeface="DIN 2014" panose="020B0504020202020204"/>
              </a:rPr>
              <a:t>3  Direitos políticos e civis;
</a:t>
            </a:r>
          </a:p>
          <a:p>
            <a:r>
              <a:rPr lang="it-IT" dirty="0">
                <a:solidFill>
                  <a:srgbClr val="666768"/>
                </a:solidFill>
                <a:latin typeface="DIN 2014" panose="020B0504020202020204"/>
              </a:rPr>
              <a:t>4 </a:t>
            </a:r>
            <a:r>
              <a:rPr lang="pt-PT" dirty="0">
                <a:solidFill>
                  <a:srgbClr val="666768"/>
                </a:solidFill>
                <a:latin typeface="DIN 2014" panose="020B0504020202020204"/>
              </a:rPr>
              <a:t>Direitos económicos, sociais e culturais.</a:t>
            </a:r>
            <a:endParaRPr lang="it-IT" dirty="0">
              <a:solidFill>
                <a:srgbClr val="666768"/>
              </a:solidFill>
              <a:latin typeface="DIN 2014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1655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0244F4C2-0302-4C75-B2F4-DBFD73CC29AB}"/>
              </a:ext>
            </a:extLst>
          </p:cNvPr>
          <p:cNvSpPr/>
          <p:nvPr/>
        </p:nvSpPr>
        <p:spPr>
          <a:xfrm>
            <a:off x="2662014" y="888220"/>
            <a:ext cx="68679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ct val="0"/>
              </a:spcAft>
            </a:pPr>
            <a:r>
              <a:rPr lang="pt-PT" altLang="it-IT" sz="2000" b="1" dirty="0">
                <a:solidFill>
                  <a:srgbClr val="FFC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DECLARAÇÃO UNIVERSAL DOS DIREITOS HUMANOS</a:t>
            </a:r>
            <a:endParaRPr lang="it-IT" altLang="it-IT" sz="2000" b="1" dirty="0">
              <a:solidFill>
                <a:srgbClr val="FFC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2DE82EB-5162-43B5-B4EF-58AD373B9D80}"/>
              </a:ext>
            </a:extLst>
          </p:cNvPr>
          <p:cNvSpPr/>
          <p:nvPr/>
        </p:nvSpPr>
        <p:spPr>
          <a:xfrm>
            <a:off x="653227" y="1716824"/>
            <a:ext cx="5069785" cy="3699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“Onde começam, afinal, os direitos humanos universais? Em lugares pequenos, perto de casa – tão perto e tão pequenos que não podem ser vistos em nenhum mapa do mundo. No entanto, são o mundo das pessoas; o bairro em que vive; a escola ou faculdade que frequenta; a fábrica, quinta ou escritório onde trabalha. Tais são os lugares onde homens, mulheres e crianças procuram justiça, igualdade de oportunidades, igual dignidade sem discriminação. A menos que esses direitos tenham significado lá, estes têm pouco significado em qualquer lugar. Sem uma ação cívica preocupada para defendê-los perto de casa, procuraremos em vão o progresso no mundo maior</a:t>
            </a:r>
            <a:r>
              <a:rPr lang="it-IT" altLang="it-IT" i="1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Calibri-Italic" pitchFamily="64" charset="0"/>
              </a:rPr>
              <a:t>”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2653D9D-E19A-449A-86A5-2AD8E3BB029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9" b="6829"/>
          <a:stretch>
            <a:fillRect/>
          </a:stretch>
        </p:blipFill>
        <p:spPr bwMode="auto">
          <a:xfrm>
            <a:off x="5745598" y="1762366"/>
            <a:ext cx="5794889" cy="354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94F3DF3-39E6-4568-B511-B20C185C8771}"/>
              </a:ext>
            </a:extLst>
          </p:cNvPr>
          <p:cNvSpPr/>
          <p:nvPr/>
        </p:nvSpPr>
        <p:spPr>
          <a:xfrm>
            <a:off x="653227" y="5431087"/>
            <a:ext cx="2587440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Aft>
                <a:spcPct val="0"/>
              </a:spcAft>
              <a:buClrTx/>
            </a:pPr>
            <a:r>
              <a:rPr lang="it-IT" dirty="0">
                <a:solidFill>
                  <a:srgbClr val="C00000"/>
                </a:solidFill>
                <a:latin typeface="DIN 2014" panose="020B0504020202020204"/>
              </a:rPr>
              <a:t>(Eleanor Roosevelt, 1958)</a:t>
            </a:r>
            <a:endParaRPr lang="it-IT" altLang="it-IT" i="1" dirty="0">
              <a:solidFill>
                <a:srgbClr val="C00000"/>
              </a:solidFill>
              <a:latin typeface="DIN 2014" panose="020B050402020202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7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39BB6B-F09E-BF1F-CAEE-21BB3F810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7567" y="652207"/>
            <a:ext cx="4196865" cy="369332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  <a:latin typeface="Century Gothic" panose="020B0502020202020204" pitchFamily="34" charset="0"/>
                <a:ea typeface="DIN 2014" panose="020B0504020202020204" pitchFamily="34" charset="0"/>
              </a:rPr>
              <a:t>ATIVIDADE DE APRENDIZAGEM 1
</a:t>
            </a:r>
            <a:endParaRPr lang="en-US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CCAB3D6-C879-4879-A746-B93ED2EF43AA}"/>
              </a:ext>
            </a:extLst>
          </p:cNvPr>
          <p:cNvSpPr/>
          <p:nvPr/>
        </p:nvSpPr>
        <p:spPr>
          <a:xfrm>
            <a:off x="919137" y="1230404"/>
            <a:ext cx="9742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Lê a série de declarações a seguir e reflete sobre elas. 
</a:t>
            </a:r>
            <a:r>
              <a:rPr lang="pt-PT" dirty="0">
                <a:solidFill>
                  <a:srgbClr val="C00000"/>
                </a:solidFill>
                <a:latin typeface="DIN 2014" panose="020B0504020202020204"/>
              </a:rPr>
              <a:t>Concordas ou discordas de cada afirmação? </a:t>
            </a:r>
            <a:endParaRPr lang="it-IT" dirty="0">
              <a:solidFill>
                <a:srgbClr val="C00000"/>
              </a:solidFill>
              <a:latin typeface="DIN 2014" panose="020B050402020202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6196C06-3A54-449C-AE40-AE8B49336F6D}"/>
              </a:ext>
            </a:extLst>
          </p:cNvPr>
          <p:cNvSpPr/>
          <p:nvPr/>
        </p:nvSpPr>
        <p:spPr>
          <a:xfrm>
            <a:off x="743546" y="1960909"/>
            <a:ext cx="97216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PT" dirty="0">
                <a:latin typeface="DIN 2014" panose="020B0504020202020204"/>
              </a:rPr>
              <a:t>Estás grávida e tens acesso a cuidados médicos
Ninguém nunca te expulsar do lugar onde moras
Se por acaso fores a julgamento, isso acontecerá em condições de justiça e equidade</a:t>
            </a:r>
            <a:endParaRPr lang="it-IT" dirty="0">
              <a:latin typeface="DIN 2014" panose="020B0504020202020204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PT" dirty="0">
                <a:latin typeface="DIN 2014" panose="020B0504020202020204"/>
              </a:rPr>
              <a:t>Podes andar pela rua à noite em total </a:t>
            </a:r>
            <a:r>
              <a:rPr lang="pt-PT" dirty="0" err="1">
                <a:latin typeface="DIN 2014" panose="020B0504020202020204"/>
              </a:rPr>
              <a:t>autononia</a:t>
            </a:r>
            <a:r>
              <a:rPr lang="pt-PT" dirty="0">
                <a:latin typeface="DIN 2014" panose="020B0504020202020204"/>
              </a:rPr>
              <a:t>, sem correr qualquer perigo
Sentes-te sempre em segurança
Podes expressar o teu amor e afeto por qualquer pessoa independentemente do género</a:t>
            </a:r>
            <a:endParaRPr lang="it-IT" dirty="0">
              <a:latin typeface="DIN 2014" panose="020B0504020202020204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PT" dirty="0">
                <a:latin typeface="DIN 2014" panose="020B0504020202020204"/>
              </a:rPr>
              <a:t>Podes trabalhar
Tens a oportunidade de te expressar
Podes expressar o teu desacordo quando discordas</a:t>
            </a:r>
            <a:endParaRPr lang="it-IT" dirty="0">
              <a:latin typeface="DIN 2014" panose="020B0504020202020204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it-IT" dirty="0">
                <a:latin typeface="DIN 2014" panose="020B0504020202020204"/>
              </a:rPr>
              <a:t>Podes encontrar um emprego
</a:t>
            </a:r>
            <a:r>
              <a:rPr lang="pt-PT" dirty="0">
                <a:latin typeface="DIN 2014" panose="020B0504020202020204"/>
              </a:rPr>
              <a:t>Podes encontrar abrigo em caso de perigo
Tens a oportunidade de crescer e criar os teus filhos de forma harmoniosa e segura
</a:t>
            </a:r>
            <a:r>
              <a:rPr lang="it-IT" dirty="0">
                <a:latin typeface="DIN 2014" panose="020B0504020202020204"/>
              </a:rPr>
              <a:t>Tens comida
</a:t>
            </a:r>
            <a:r>
              <a:rPr lang="pt-PT" dirty="0">
                <a:latin typeface="DIN 2014" panose="020B0504020202020204"/>
              </a:rPr>
              <a:t>Podes te mover livremente</a:t>
            </a:r>
            <a:endParaRPr lang="it-IT" dirty="0">
              <a:latin typeface="DIN 2014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655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39BB6B-F09E-BF1F-CAEE-21BB3F810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5255" y="948649"/>
            <a:ext cx="4761489" cy="35798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AVALIAÇÃO 1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83A239D-C1FA-48AE-A57D-2073A458FDB2}"/>
              </a:ext>
            </a:extLst>
          </p:cNvPr>
          <p:cNvSpPr/>
          <p:nvPr/>
        </p:nvSpPr>
        <p:spPr>
          <a:xfrm>
            <a:off x="1018673" y="2481461"/>
            <a:ext cx="93955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O que significa viver com dignidade?</a:t>
            </a:r>
          </a:p>
          <a:p>
            <a:pPr>
              <a:buClr>
                <a:schemeClr val="accent2"/>
              </a:buClr>
            </a:pPr>
            <a:endParaRPr lang="en-US" dirty="0">
              <a:solidFill>
                <a:srgbClr val="161616"/>
              </a:solidFill>
              <a:latin typeface="DIN 2014" panose="020B0504020202020204"/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Na tua opinião, por que razão os direitos humanos são fundamentais para a liberdade, a justiça e a paz? Ajuda com alguns exemplos.</a:t>
            </a:r>
          </a:p>
          <a:p>
            <a:pPr>
              <a:buClr>
                <a:schemeClr val="accent2"/>
              </a:buClr>
            </a:pPr>
            <a:endParaRPr lang="en-US" dirty="0">
              <a:solidFill>
                <a:srgbClr val="161616"/>
              </a:solidFill>
              <a:latin typeface="DIN 2014" panose="020B0504020202020204"/>
            </a:endParaRPr>
          </a:p>
          <a:p>
            <a:pPr marL="342900" indent="-342900" algn="just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Podes exercer todos os teus direitos? Após a atividade anterior, sentes-te numa posição de vantagem ou desvantagem? Como te sentes em relação a isso? </a:t>
            </a:r>
            <a:endParaRPr lang="en-US" b="1" dirty="0">
              <a:solidFill>
                <a:schemeClr val="accent2"/>
              </a:solidFill>
              <a:latin typeface="DIN 2014" panose="020B0504020202020204"/>
            </a:endParaRPr>
          </a:p>
          <a:p>
            <a:endParaRPr lang="en-US" b="1" dirty="0">
              <a:solidFill>
                <a:schemeClr val="accent2"/>
              </a:solidFill>
              <a:latin typeface="DIN 2014" panose="020B0504020202020204"/>
            </a:endParaRPr>
          </a:p>
          <a:p>
            <a:r>
              <a:rPr lang="en-US" b="1" dirty="0" err="1">
                <a:solidFill>
                  <a:schemeClr val="accent2"/>
                </a:solidFill>
                <a:latin typeface="DIN 2014" panose="020B0504020202020204"/>
              </a:rPr>
              <a:t>Conta-nos</a:t>
            </a:r>
            <a:r>
              <a:rPr lang="en-US" b="1" dirty="0">
                <a:solidFill>
                  <a:schemeClr val="accent2"/>
                </a:solidFill>
                <a:latin typeface="DIN 2014" panose="020B0504020202020204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DIN 2014" panose="020B0504020202020204"/>
              </a:rPr>
              <a:t>sobre</a:t>
            </a:r>
            <a:r>
              <a:rPr lang="en-US" b="1" dirty="0">
                <a:solidFill>
                  <a:schemeClr val="accent2"/>
                </a:solidFill>
                <a:latin typeface="DIN 2014" panose="020B0504020202020204"/>
              </a:rPr>
              <a:t> a </a:t>
            </a:r>
            <a:r>
              <a:rPr lang="en-US" b="1" dirty="0" err="1">
                <a:solidFill>
                  <a:schemeClr val="accent2"/>
                </a:solidFill>
                <a:latin typeface="DIN 2014" panose="020B0504020202020204"/>
              </a:rPr>
              <a:t>tua</a:t>
            </a:r>
            <a:r>
              <a:rPr lang="en-US" b="1" dirty="0">
                <a:solidFill>
                  <a:schemeClr val="accent2"/>
                </a:solidFill>
                <a:latin typeface="DIN 2014" panose="020B0504020202020204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DIN 2014" panose="020B0504020202020204"/>
              </a:rPr>
              <a:t>reflexão</a:t>
            </a:r>
            <a:r>
              <a:rPr lang="en-US" b="1" dirty="0">
                <a:solidFill>
                  <a:schemeClr val="accent2"/>
                </a:solidFill>
                <a:latin typeface="DIN 2014" panose="020B0504020202020204"/>
              </a:rPr>
              <a:t>.</a:t>
            </a:r>
            <a:endParaRPr lang="it-IT" b="1" dirty="0">
              <a:solidFill>
                <a:schemeClr val="accent2"/>
              </a:solidFill>
              <a:latin typeface="DIN 2014" panose="020B0504020202020204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2A91124-A107-488D-A0CB-C33A9AC8A95A}"/>
              </a:ext>
            </a:extLst>
          </p:cNvPr>
          <p:cNvSpPr/>
          <p:nvPr/>
        </p:nvSpPr>
        <p:spPr>
          <a:xfrm>
            <a:off x="918069" y="1654763"/>
            <a:ext cx="9925522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2000" b="1" dirty="0">
                <a:solidFill>
                  <a:srgbClr val="C00000"/>
                </a:solidFill>
                <a:latin typeface="DIN 2014" panose="020B0504020202020204"/>
                <a:ea typeface="Times New Roman" panose="02020603050405020304" pitchFamily="18" charset="0"/>
                <a:cs typeface="Calibri" panose="020F0502020204030204" pitchFamily="34" charset="0"/>
              </a:rPr>
              <a:t>Com base na atividade anterior, por favor, responde às seguintes perguntas:
</a:t>
            </a:r>
            <a:endParaRPr lang="it-IT" b="1" dirty="0">
              <a:solidFill>
                <a:srgbClr val="666768"/>
              </a:solidFill>
              <a:latin typeface="DIN 2014" panose="020B0504020202020204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3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Enterprise PP-template 2</Template>
  <TotalTime>3075</TotalTime>
  <Words>814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Nova Light</vt:lpstr>
      <vt:lpstr>Calibri</vt:lpstr>
      <vt:lpstr>Century Gothic</vt:lpstr>
      <vt:lpstr>Corbel</vt:lpstr>
      <vt:lpstr>DIN 2014</vt:lpstr>
      <vt:lpstr>Open Sans</vt:lpstr>
      <vt:lpstr>Times New Roman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Enterprise</dc:title>
  <dc:creator>APR_Joana</dc:creator>
  <cp:lastModifiedBy>Rightchallenge Associação</cp:lastModifiedBy>
  <cp:revision>400</cp:revision>
  <cp:lastPrinted>2019-09-20T11:27:25Z</cp:lastPrinted>
  <dcterms:created xsi:type="dcterms:W3CDTF">2019-04-05T09:40:46Z</dcterms:created>
  <dcterms:modified xsi:type="dcterms:W3CDTF">2023-06-02T16:55:02Z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