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9" r:id="rId3"/>
    <p:sldId id="258" r:id="rId4"/>
    <p:sldId id="259" r:id="rId5"/>
    <p:sldId id="260" r:id="rId6"/>
    <p:sldId id="268" r:id="rId7"/>
    <p:sldId id="261" r:id="rId8"/>
    <p:sldId id="292" r:id="rId9"/>
    <p:sldId id="293" r:id="rId10"/>
    <p:sldId id="270" r:id="rId11"/>
    <p:sldId id="263" r:id="rId12"/>
    <p:sldId id="280" r:id="rId13"/>
    <p:sldId id="269" r:id="rId14"/>
  </p:sldIdLst>
  <p:sldSz cx="12192000" cy="6858000"/>
  <p:notesSz cx="10018713" cy="688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768"/>
    <a:srgbClr val="23225E"/>
    <a:srgbClr val="880592"/>
    <a:srgbClr val="815387"/>
    <a:srgbClr val="0E879D"/>
    <a:srgbClr val="522874"/>
    <a:srgbClr val="F2F2F2"/>
    <a:srgbClr val="000000"/>
    <a:srgbClr val="98CB54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23" autoAdjust="0"/>
    <p:restoredTop sz="96723" autoAdjust="0"/>
  </p:normalViewPr>
  <p:slideViewPr>
    <p:cSldViewPr snapToGrid="0" snapToObjects="1">
      <p:cViewPr varScale="1">
        <p:scale>
          <a:sx n="83" d="100"/>
          <a:sy n="83" d="100"/>
        </p:scale>
        <p:origin x="12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21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Pie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7C-4B33-8C2B-5FE5F5823DAB}"/>
              </c:ext>
            </c:extLst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7C-4B33-8C2B-5FE5F5823DAB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7C-4B33-8C2B-5FE5F5823DAB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7C-4B33-8C2B-5FE5F5823D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6-48F2-B869-1EEBE67DC13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4952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BC2B9CA-B962-FA48-A39C-8C8ED4FA9363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C9B47F8-11D6-4544-9F0C-CADF75B02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52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C0C757C-49EE-4768-BD00-CCC323186A90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FE32EAE-2BD6-4C35-B307-9A1A73F13C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99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714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49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875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4DB248-E900-4BDA-BD92-9EC7108AE056}"/>
              </a:ext>
            </a:extLst>
          </p:cNvPr>
          <p:cNvSpPr/>
          <p:nvPr userDrawn="1"/>
        </p:nvSpPr>
        <p:spPr>
          <a:xfrm>
            <a:off x="606615" y="4626343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C1BC8-FDC3-4E79-93E2-B6E9CA36B3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1E3E0F6C-80AE-74E1-E1B8-398D11CE1C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9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Picture">
  <p:cSld name="1_Slide-Pictur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575445" y="2146381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>
            <a:spLocks noGrp="1"/>
          </p:cNvSpPr>
          <p:nvPr>
            <p:ph type="pic" idx="2"/>
          </p:nvPr>
        </p:nvSpPr>
        <p:spPr>
          <a:xfrm>
            <a:off x="6102350" y="2146381"/>
            <a:ext cx="5246688" cy="32131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15"/>
          <p:cNvSpPr txBox="1">
            <a:spLocks noGrp="1"/>
          </p:cNvSpPr>
          <p:nvPr>
            <p:ph type="body" idx="3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5174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B77BB-8224-47A8-92E6-05C96BB8A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B098773-831B-4B87-8ADB-C33D84C11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3200" b="1" cap="none" spc="300" baseline="0">
                <a:solidFill>
                  <a:srgbClr val="880592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87E78F1-FA98-711E-5CD1-937C45363A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76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B77BB-8224-47A8-92E6-05C96BB8A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B098773-831B-4B87-8ADB-C33D84C11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3200" b="1" cap="none" spc="300" baseline="0">
                <a:solidFill>
                  <a:srgbClr val="880592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/>
              <a:t>Chapter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357D21F-2450-6005-D7ED-2B9B7446DE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4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standard.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956257" y="2061445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5F75C9D-11E9-212B-7E80-D59D5D7702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323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9686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0551087-6487-42E4-98AD-1153326BB47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6933570"/>
              </p:ext>
            </p:extLst>
          </p:nvPr>
        </p:nvGraphicFramePr>
        <p:xfrm>
          <a:off x="5967501" y="1666698"/>
          <a:ext cx="5593927" cy="347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D652A9-BDC3-4A1F-82C5-FF364E3454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standard.</a:t>
            </a:r>
            <a:endParaRPr 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2490CEB-3F5F-EA7A-31E5-FFACC83A0A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34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76E0507-54F0-4CE0-8606-F888070418B9}"/>
              </a:ext>
            </a:extLst>
          </p:cNvPr>
          <p:cNvSpPr/>
          <p:nvPr userDrawn="1"/>
        </p:nvSpPr>
        <p:spPr>
          <a:xfrm>
            <a:off x="4593265" y="3036"/>
            <a:ext cx="7598735" cy="5855503"/>
          </a:xfrm>
          <a:prstGeom prst="rect">
            <a:avLst/>
          </a:prstGeom>
          <a:solidFill>
            <a:schemeClr val="bg1">
              <a:lumMod val="85000"/>
              <a:alpha val="47843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1D472E9-DB8F-468A-9A10-51A0FA3E5B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3936" y="1724664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878373F-F900-428F-8F1F-F4455A7D14F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82925" y="2459619"/>
            <a:ext cx="4762500" cy="2415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0581A4-38AB-4699-884A-45842237FF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28175"/>
            <a:ext cx="4592638" cy="4629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6C5222-8813-4AC5-A744-0CAA485F9844}"/>
              </a:ext>
            </a:extLst>
          </p:cNvPr>
          <p:cNvSpPr/>
          <p:nvPr userDrawn="1"/>
        </p:nvSpPr>
        <p:spPr>
          <a:xfrm>
            <a:off x="4934" y="-13360"/>
            <a:ext cx="12187066" cy="124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A02A68F-F811-1222-98F2-084354FC67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530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75445" y="2146381"/>
            <a:ext cx="4826000" cy="33528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02350" y="2146381"/>
            <a:ext cx="5246688" cy="32131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el-GR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1D472E9-DB8F-468A-9A10-51A0FA3E5B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C057BC6-24E7-A4DC-21A8-822D492B8B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AF02170-9ADB-402B-BA82-D275A87BB29C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6301872" y="2163383"/>
            <a:ext cx="5064125" cy="329128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91CE5F-3EBF-44CD-99D4-EFADFA1F17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5445" y="2173786"/>
            <a:ext cx="4826000" cy="33528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CA70128-1DED-48E9-A437-2230F0E91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C333EAB-DF33-E435-55FF-0AFF81817F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96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4DB248-E900-4BDA-BD92-9EC7108AE056}"/>
              </a:ext>
            </a:extLst>
          </p:cNvPr>
          <p:cNvSpPr/>
          <p:nvPr userDrawn="1"/>
        </p:nvSpPr>
        <p:spPr>
          <a:xfrm>
            <a:off x="606615" y="4626343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C1BC8-FDC3-4E79-93E2-B6E9CA36B3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566EEE03-6796-9FBC-3963-7420B07D29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1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9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81" r:id="rId3"/>
    <p:sldLayoutId id="2147483662" r:id="rId4"/>
    <p:sldLayoutId id="2147483672" r:id="rId5"/>
    <p:sldLayoutId id="2147483673" r:id="rId6"/>
    <p:sldLayoutId id="2147483669" r:id="rId7"/>
    <p:sldLayoutId id="214748367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2.png"/><Relationship Id="rId21" Type="http://schemas.openxmlformats.org/officeDocument/2006/relationships/image" Target="../media/image32.svg"/><Relationship Id="rId7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openxmlformats.org/officeDocument/2006/relationships/image" Target="../media/image36.svg"/><Relationship Id="rId33" Type="http://schemas.openxmlformats.org/officeDocument/2006/relationships/image" Target="../media/image44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5" Type="http://schemas.openxmlformats.org/officeDocument/2006/relationships/image" Target="../media/image12.png"/><Relationship Id="rId15" Type="http://schemas.openxmlformats.org/officeDocument/2006/relationships/image" Target="../media/image26.svg"/><Relationship Id="rId23" Type="http://schemas.openxmlformats.org/officeDocument/2006/relationships/image" Target="../media/image34.svg"/><Relationship Id="rId28" Type="http://schemas.openxmlformats.org/officeDocument/2006/relationships/image" Target="../media/image39.png"/><Relationship Id="rId10" Type="http://schemas.openxmlformats.org/officeDocument/2006/relationships/image" Target="../media/image15.png"/><Relationship Id="rId19" Type="http://schemas.openxmlformats.org/officeDocument/2006/relationships/image" Target="../media/image30.svg"/><Relationship Id="rId31" Type="http://schemas.openxmlformats.org/officeDocument/2006/relationships/image" Target="../media/image42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svg"/><Relationship Id="rId30" Type="http://schemas.openxmlformats.org/officeDocument/2006/relationships/image" Target="../media/image41.png"/><Relationship Id="rId8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www.youtube.com/watch?v=1Evwgu369Jw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www.youlead-project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hyperlink" Target="https://www.youtube.com/watch?v=Ztqaa-NWYQ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jpg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DEE3185-2189-4A0D-83D8-0146FF9EA6C3}"/>
              </a:ext>
            </a:extLst>
          </p:cNvPr>
          <p:cNvSpPr txBox="1"/>
          <p:nvPr/>
        </p:nvSpPr>
        <p:spPr>
          <a:xfrm>
            <a:off x="5852298" y="3073451"/>
            <a:ext cx="610440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kumimoji="0" sz="3200" b="1" i="0" u="none" strike="noStrike" cap="none" spc="30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2014" panose="020B0504020202020204" pitchFamily="34" charset="0"/>
                <a:ea typeface="DIN 2014" panose="020B0504020202020204" pitchFamily="34" charset="0"/>
              </a:defRPr>
            </a:lvl1pPr>
          </a:lstStyle>
          <a:p>
            <a:r>
              <a:rPr lang="pt-PT" dirty="0">
                <a:latin typeface="Arial Nova Light" panose="020B0304020202020204" pitchFamily="34" charset="0"/>
              </a:rPr>
              <a:t>Módulo 4 - Inclusão Social
Lição 1:</a:t>
            </a:r>
          </a:p>
          <a:p>
            <a:r>
              <a:rPr lang="pt-PT" dirty="0">
                <a:latin typeface="Arial Nova Light" panose="020B0304020202020204" pitchFamily="34" charset="0"/>
              </a:rPr>
              <a:t>
Introdução ao tema
</a:t>
            </a:r>
            <a:endParaRPr lang="en-US" dirty="0">
              <a:latin typeface="Arial Nova Light" panose="020B03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EA258F-39C5-4B6F-9DAB-E4DF379937C1}"/>
              </a:ext>
            </a:extLst>
          </p:cNvPr>
          <p:cNvSpPr/>
          <p:nvPr/>
        </p:nvSpPr>
        <p:spPr>
          <a:xfrm>
            <a:off x="8623606" y="4419357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879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8AFCD-A05A-D11B-35B8-85A4BBC24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3BB1AEC-0B4E-FC4A-2535-BD64455D5A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93518C7-B73F-3F41-D232-0EF5845DDA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68D3EC-105E-4E0D-0B04-33D36C8DF6C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BBCDEB-C942-4BDC-C53D-4C94A165D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897D39-2067-270B-44AB-DB01349F5AA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8E9428-A53E-4A06-E725-871BBDEDF87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58E27E-E04C-9D59-065F-4D3D0806BF9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10.png">
            <a:extLst>
              <a:ext uri="{FF2B5EF4-FFF2-40B4-BE49-F238E27FC236}">
                <a16:creationId xmlns:a16="http://schemas.microsoft.com/office/drawing/2014/main" id="{4DC6FFE3-EEF0-BC00-1EBA-9F43AB14B42A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6048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body" idx="1"/>
          </p:nvPr>
        </p:nvSpPr>
        <p:spPr>
          <a:xfrm>
            <a:off x="787491" y="1343933"/>
            <a:ext cx="6003066" cy="434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buClr>
                <a:srgbClr val="666768"/>
              </a:buClr>
              <a:buSzPts val="1100"/>
              <a:buNone/>
            </a:pP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5. Consultados e informados: </a:t>
            </a: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Os jovens são consultados e informados sobre o seu nível de participação. Os jovens são consultados em projetos concebidos por adultos que os informam sobre a forma como os seus contributos serão integrados nas decisões a tomar</a:t>
            </a:r>
            <a:r>
              <a:rPr lang="en-US" sz="1600" dirty="0">
                <a:solidFill>
                  <a:srgbClr val="666768"/>
                </a:solidFill>
                <a:latin typeface="Arial Nova Light" panose="020B0304020202020204" pitchFamily="34" charset="0"/>
                <a:sym typeface="Arial"/>
              </a:rPr>
              <a:t>.</a:t>
            </a:r>
            <a:endParaRPr lang="en-US" sz="1600" dirty="0">
              <a:latin typeface="Arial Nova Light" panose="020B0304020202020204" pitchFamily="34" charset="0"/>
            </a:endParaRPr>
          </a:p>
          <a:p>
            <a:pPr marL="0" lvl="0" indent="0" algn="just">
              <a:buClr>
                <a:srgbClr val="666768"/>
              </a:buClr>
              <a:buSzPts val="1100"/>
              <a:buNone/>
            </a:pP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6. Iniciado por Adultos mas com Decisões </a:t>
            </a: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partilhadas com os jovens: Os adultos concebem projetos, mas as decisões são tomadas em conjunto com os jovens</a:t>
            </a:r>
            <a:r>
              <a:rPr lang="en-US" sz="1600" dirty="0">
                <a:solidFill>
                  <a:srgbClr val="666768"/>
                </a:solidFill>
                <a:latin typeface="Arial Nova Light" panose="020B0304020202020204" pitchFamily="34" charset="0"/>
                <a:sym typeface="Arial"/>
              </a:rPr>
              <a:t>.</a:t>
            </a:r>
            <a:endParaRPr lang="en-US" sz="1600" dirty="0">
              <a:latin typeface="Arial Nova Light" panose="020B0304020202020204" pitchFamily="34" charset="0"/>
            </a:endParaRPr>
          </a:p>
          <a:p>
            <a:pPr marL="0" lvl="0" indent="0" algn="just">
              <a:buClr>
                <a:srgbClr val="666768"/>
              </a:buClr>
              <a:buSzPts val="1100"/>
              <a:buNone/>
            </a:pP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7. Iniciados e gerido por Jovens: </a:t>
            </a: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Os jovens lideram e gerem com o apoio de adultos. Os jovens concebem o projeto e os adultos atuam como  motivadores/mentores. </a:t>
            </a: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
</a:t>
            </a:r>
            <a:r>
              <a:rPr lang="pt-PT" sz="1600" b="1" dirty="0">
                <a:solidFill>
                  <a:srgbClr val="6667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 </a:t>
            </a: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Iniciado por jovens com decisões partilhadas com adultos: </a:t>
            </a: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Os jovens lideram e partilham as decisões com adultos. "Os jovens concebem e lideram projetos e as decisões são feitas em parceria com adultos. Estes projetos capacitam os jovens, permitindo-lhes simultaneamente aprender a tomar decisões e beneficiar dos conhecimentos especializados dos adultos (</a:t>
            </a:r>
            <a:r>
              <a:rPr lang="pt-PT" sz="1600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European</a:t>
            </a: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 </a:t>
            </a:r>
            <a:r>
              <a:rPr lang="pt-PT" sz="1600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Minority</a:t>
            </a: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 Social Inclusion, 2016).</a:t>
            </a:r>
            <a:endParaRPr lang="en-US" sz="1600" dirty="0">
              <a:solidFill>
                <a:srgbClr val="666768"/>
              </a:solidFill>
              <a:latin typeface="Arial Nova Light" panose="020B0304020202020204" pitchFamily="34" charset="0"/>
              <a:sym typeface="Arial"/>
            </a:endParaRPr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>
            <a:spLocks noGrp="1"/>
          </p:cNvSpPr>
          <p:nvPr>
            <p:ph type="body" idx="3"/>
          </p:nvPr>
        </p:nvSpPr>
        <p:spPr>
          <a:xfrm>
            <a:off x="819747" y="972690"/>
            <a:ext cx="5354911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595959"/>
              </a:buClr>
              <a:buSzPts val="2400"/>
            </a:pPr>
            <a:r>
              <a:rPr lang="pt-PT" sz="2400" b="1" dirty="0">
                <a:solidFill>
                  <a:srgbClr val="595959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Escada da Participação
</a:t>
            </a:r>
            <a:endParaRPr lang="pt-PT" sz="2400" b="1" dirty="0">
              <a:latin typeface="Arial Nova Light" panose="020B03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73955BC-5FB4-C971-FECB-42E109B2344B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83" b="96806" l="8664" r="93141">
                        <a14:foregroundMark x1="47653" y1="85872" x2="45848" y2="95086"/>
                        <a14:foregroundMark x1="66907" y1="94226" x2="66546" y2="96806"/>
                        <a14:foregroundMark x1="74489" y1="10319" x2="74970" y2="5528"/>
                        <a14:foregroundMark x1="89049" y1="19042" x2="93261" y2="7002"/>
                        <a14:foregroundMark x1="93261" y1="7002" x2="93381" y2="8600"/>
                        <a14:foregroundMark x1="42720" y1="7002" x2="42720" y2="7002"/>
                        <a14:foregroundMark x1="41757" y1="7740" x2="41757" y2="7740"/>
                        <a14:foregroundMark x1="37304" y1="7862" x2="37304" y2="7862"/>
                        <a14:foregroundMark x1="26233" y1="7371" x2="26233" y2="7371"/>
                        <a14:foregroundMark x1="16125" y1="7740" x2="16125" y2="7740"/>
                        <a14:foregroundMark x1="10590" y1="7740" x2="10590" y2="7740"/>
                        <a14:foregroundMark x1="8664" y1="7862" x2="8664" y2="7862"/>
                        <a14:foregroundMark x1="43081" y1="7125" x2="43081" y2="7125"/>
                        <a14:foregroundMark x1="42599" y1="7125" x2="42599" y2="7125"/>
                        <a14:foregroundMark x1="42238" y1="7494" x2="42238" y2="7494"/>
                        <a14:foregroundMark x1="43081" y1="7125" x2="43081" y2="7125"/>
                        <a14:foregroundMark x1="42599" y1="7125" x2="42599" y2="7125"/>
                        <a14:foregroundMark x1="42238" y1="7494" x2="42238" y2="7494"/>
                        <a14:foregroundMark x1="42359" y1="7248" x2="42359" y2="7248"/>
                        <a14:foregroundMark x1="42359" y1="7494" x2="42359" y2="7494"/>
                        <a14:foregroundMark x1="44404" y1="7617" x2="41155" y2="7617"/>
                        <a14:backgroundMark x1="26955" y1="21990" x2="26955" y2="21990"/>
                        <a14:backgroundMark x1="9507" y1="23833" x2="9507" y2="23833"/>
                        <a14:backgroundMark x1="9507" y1="23342" x2="9507" y2="23342"/>
                        <a14:backgroundMark x1="9507" y1="28747" x2="9507" y2="28747"/>
                        <a14:backgroundMark x1="16125" y1="29975" x2="16125" y2="29975"/>
                        <a14:backgroundMark x1="9386" y1="40049" x2="9386" y2="40049"/>
                        <a14:backgroundMark x1="16847" y1="66953" x2="16847" y2="66953"/>
                        <a14:backgroundMark x1="9386" y1="37715" x2="9386" y2="37715"/>
                        <a14:backgroundMark x1="10108" y1="26044" x2="10108" y2="26044"/>
                        <a14:backgroundMark x1="10469" y1="83784" x2="10469" y2="83784"/>
                        <a14:backgroundMark x1="9627" y1="82064" x2="9627" y2="82064"/>
                        <a14:backgroundMark x1="10108" y1="85012" x2="10108" y2="85012"/>
                        <a14:backgroundMark x1="10349" y1="83661" x2="10349" y2="83661"/>
                        <a14:backgroundMark x1="10229" y1="82555" x2="10229" y2="82555"/>
                        <a14:backgroundMark x1="9747" y1="80467" x2="9747" y2="80467"/>
                        <a14:backgroundMark x1="9747" y1="81695" x2="9747" y2="81695"/>
                        <a14:backgroundMark x1="9747" y1="81327" x2="9747" y2="81327"/>
                        <a14:backgroundMark x1="9627" y1="80713" x2="9627" y2="80713"/>
                        <a14:backgroundMark x1="9634" y1="79866" x2="10349" y2="85627"/>
                        <a14:backgroundMark x1="10349" y1="85627" x2="10737" y2="79848"/>
                        <a14:backgroundMark x1="10710" y1="68428" x2="10108" y2="63636"/>
                        <a14:backgroundMark x1="10108" y1="63636" x2="11071" y2="80098"/>
                        <a14:backgroundMark x1="10590" y1="81450" x2="10469" y2="87715"/>
                        <a14:backgroundMark x1="10830" y1="76290" x2="10469" y2="81572"/>
                        <a14:backgroundMark x1="42840" y1="6880" x2="42840" y2="6880"/>
                        <a14:backgroundMark x1="42960" y1="6757" x2="42960" y2="6757"/>
                        <a14:backgroundMark x1="43201" y1="6880" x2="43201" y2="6880"/>
                        <a14:backgroundMark x1="43321" y1="6880" x2="43321" y2="6880"/>
                        <a14:backgroundMark x1="42599" y1="6880" x2="42599" y2="6880"/>
                        <a14:backgroundMark x1="42238" y1="6880" x2="42238" y2="6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" r="1023"/>
          <a:stretch>
            <a:fillRect/>
          </a:stretch>
        </p:blipFill>
        <p:spPr bwMode="auto">
          <a:xfrm>
            <a:off x="6905153" y="1207901"/>
            <a:ext cx="4427299" cy="442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1">
            <a:extLst>
              <a:ext uri="{FF2B5EF4-FFF2-40B4-BE49-F238E27FC236}">
                <a16:creationId xmlns:a16="http://schemas.microsoft.com/office/drawing/2014/main" id="{97AA9CBA-4167-A952-4673-42BBC0A36C35}"/>
              </a:ext>
            </a:extLst>
          </p:cNvPr>
          <p:cNvSpPr txBox="1"/>
          <p:nvPr/>
        </p:nvSpPr>
        <p:spPr>
          <a:xfrm>
            <a:off x="6881633" y="2205647"/>
            <a:ext cx="369332" cy="11123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b="1" dirty="0" err="1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Participação</a:t>
            </a:r>
            <a:endParaRPr lang="en-US" sz="1200" b="1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aixaDeTexto 2">
            <a:extLst>
              <a:ext uri="{FF2B5EF4-FFF2-40B4-BE49-F238E27FC236}">
                <a16:creationId xmlns:a16="http://schemas.microsoft.com/office/drawing/2014/main" id="{03676431-8353-EDE1-0F8A-199E080D2A7A}"/>
              </a:ext>
            </a:extLst>
          </p:cNvPr>
          <p:cNvSpPr txBox="1"/>
          <p:nvPr/>
        </p:nvSpPr>
        <p:spPr>
          <a:xfrm>
            <a:off x="6881633" y="3853879"/>
            <a:ext cx="523220" cy="13716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Não-</a:t>
            </a:r>
            <a:r>
              <a:rPr lang="en-US" sz="1100" b="1" dirty="0" err="1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participação</a:t>
            </a:r>
            <a:r>
              <a:rPr lang="en-US" sz="11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
</a:t>
            </a:r>
          </a:p>
        </p:txBody>
      </p:sp>
      <p:sp>
        <p:nvSpPr>
          <p:cNvPr id="5" name="CaixaDeTexto 3">
            <a:extLst>
              <a:ext uri="{FF2B5EF4-FFF2-40B4-BE49-F238E27FC236}">
                <a16:creationId xmlns:a16="http://schemas.microsoft.com/office/drawing/2014/main" id="{D218C32C-7A6B-80B6-D840-05AF6F256DCB}"/>
              </a:ext>
            </a:extLst>
          </p:cNvPr>
          <p:cNvSpPr txBox="1"/>
          <p:nvPr/>
        </p:nvSpPr>
        <p:spPr>
          <a:xfrm>
            <a:off x="7066299" y="1627088"/>
            <a:ext cx="27918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 Iniciado por jovens. Decisões partilhadas com adultos
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ixaDeTexto 4">
            <a:extLst>
              <a:ext uri="{FF2B5EF4-FFF2-40B4-BE49-F238E27FC236}">
                <a16:creationId xmlns:a16="http://schemas.microsoft.com/office/drawing/2014/main" id="{501C86D6-688F-7F18-E82C-389E71FB40FE}"/>
              </a:ext>
            </a:extLst>
          </p:cNvPr>
          <p:cNvSpPr txBox="1"/>
          <p:nvPr/>
        </p:nvSpPr>
        <p:spPr>
          <a:xfrm>
            <a:off x="7087319" y="2185886"/>
            <a:ext cx="2791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Iniciados e gerido por Jovens
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ixaDeTexto 5">
            <a:extLst>
              <a:ext uri="{FF2B5EF4-FFF2-40B4-BE49-F238E27FC236}">
                <a16:creationId xmlns:a16="http://schemas.microsoft.com/office/drawing/2014/main" id="{F8B43338-1D9B-5D02-115F-3BF8B01C4B30}"/>
              </a:ext>
            </a:extLst>
          </p:cNvPr>
          <p:cNvSpPr txBox="1"/>
          <p:nvPr/>
        </p:nvSpPr>
        <p:spPr>
          <a:xfrm>
            <a:off x="7067282" y="2574866"/>
            <a:ext cx="26148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Iniciado por Adultos. Decisões partilhadas com os jovens
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ixaDeTexto 6">
            <a:extLst>
              <a:ext uri="{FF2B5EF4-FFF2-40B4-BE49-F238E27FC236}">
                <a16:creationId xmlns:a16="http://schemas.microsoft.com/office/drawing/2014/main" id="{56817E73-1BEA-2459-6E8A-745FFA096C73}"/>
              </a:ext>
            </a:extLst>
          </p:cNvPr>
          <p:cNvSpPr txBox="1"/>
          <p:nvPr/>
        </p:nvSpPr>
        <p:spPr>
          <a:xfrm>
            <a:off x="6841559" y="3130499"/>
            <a:ext cx="2614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Consultado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informado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
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88D4EA3E-4E02-14AF-26D6-756D74BE80B7}"/>
              </a:ext>
            </a:extLst>
          </p:cNvPr>
          <p:cNvSpPr txBox="1"/>
          <p:nvPr/>
        </p:nvSpPr>
        <p:spPr>
          <a:xfrm>
            <a:off x="6740452" y="3518193"/>
            <a:ext cx="2614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Atribuído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mas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informado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
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aixaDeTexto 8">
            <a:extLst>
              <a:ext uri="{FF2B5EF4-FFF2-40B4-BE49-F238E27FC236}">
                <a16:creationId xmlns:a16="http://schemas.microsoft.com/office/drawing/2014/main" id="{9FE99DCD-6C68-2361-F64C-DF339EDAA21C}"/>
              </a:ext>
            </a:extLst>
          </p:cNvPr>
          <p:cNvSpPr txBox="1"/>
          <p:nvPr/>
        </p:nvSpPr>
        <p:spPr>
          <a:xfrm>
            <a:off x="6356824" y="4810143"/>
            <a:ext cx="2614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Manipulação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aixaDeTexto 9">
            <a:extLst>
              <a:ext uri="{FF2B5EF4-FFF2-40B4-BE49-F238E27FC236}">
                <a16:creationId xmlns:a16="http://schemas.microsoft.com/office/drawing/2014/main" id="{30D34D54-A65B-3DE4-85F2-C89D2748DF44}"/>
              </a:ext>
            </a:extLst>
          </p:cNvPr>
          <p:cNvSpPr txBox="1"/>
          <p:nvPr/>
        </p:nvSpPr>
        <p:spPr>
          <a:xfrm>
            <a:off x="6470400" y="4400491"/>
            <a:ext cx="2614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Decoração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
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6F4AC08-A612-580B-A6B7-9C9708339BF9}"/>
              </a:ext>
            </a:extLst>
          </p:cNvPr>
          <p:cNvSpPr txBox="1"/>
          <p:nvPr/>
        </p:nvSpPr>
        <p:spPr>
          <a:xfrm>
            <a:off x="6558634" y="3997808"/>
            <a:ext cx="2614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Tokenismo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Google Shape;1139;p32">
            <a:extLst>
              <a:ext uri="{FF2B5EF4-FFF2-40B4-BE49-F238E27FC236}">
                <a16:creationId xmlns:a16="http://schemas.microsoft.com/office/drawing/2014/main" id="{311D784B-A663-37DA-3714-B6172B06709E}"/>
              </a:ext>
            </a:extLst>
          </p:cNvPr>
          <p:cNvSpPr txBox="1">
            <a:spLocks/>
          </p:cNvSpPr>
          <p:nvPr/>
        </p:nvSpPr>
        <p:spPr>
          <a:xfrm>
            <a:off x="10339757" y="4517570"/>
            <a:ext cx="1541024" cy="84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</a:pPr>
            <a:r>
              <a:rPr lang="pt-PT" sz="9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Adaptado de:
</a:t>
            </a:r>
            <a:r>
              <a:rPr lang="pt-PT" sz="9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HART, R. (1992), </a:t>
            </a:r>
            <a:r>
              <a:rPr lang="pt-PT" sz="900" dirty="0" err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Children's</a:t>
            </a:r>
            <a:r>
              <a:rPr lang="pt-PT" sz="9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PT" sz="900" dirty="0" err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participation</a:t>
            </a:r>
            <a:r>
              <a:rPr lang="pt-PT" sz="9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t-PT" sz="900" dirty="0" err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pt-PT" sz="9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PT" sz="900" dirty="0" err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tokenism</a:t>
            </a:r>
            <a:r>
              <a:rPr lang="pt-PT" sz="9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pt-PT" sz="900" dirty="0" err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citizenship</a:t>
            </a:r>
            <a:r>
              <a:rPr lang="pt-PT" sz="9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Florença: Centro Internacional de Desenvolvimento Infantil da UNICEF.
</a:t>
            </a:r>
            <a:endParaRPr lang="en-US" sz="9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>
            <a:spLocks noGrp="1"/>
          </p:cNvSpPr>
          <p:nvPr>
            <p:ph type="body" idx="3"/>
          </p:nvPr>
        </p:nvSpPr>
        <p:spPr>
          <a:xfrm>
            <a:off x="819746" y="1162126"/>
            <a:ext cx="43541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595959"/>
              </a:buClr>
              <a:buSzPts val="2400"/>
            </a:pPr>
            <a:r>
              <a:rPr lang="en-US" sz="2400" b="1" dirty="0" err="1">
                <a:solidFill>
                  <a:srgbClr val="595959"/>
                </a:solidFill>
                <a:latin typeface="Arial Nova Light" panose="020B0304020202020204" pitchFamily="34" charset="0"/>
                <a:ea typeface="Century Gothic"/>
                <a:cs typeface="Century Gothic"/>
                <a:sym typeface="Century Gothic"/>
              </a:rPr>
              <a:t>Atividade</a:t>
            </a:r>
            <a:r>
              <a:rPr lang="en-US" sz="2400" b="1" dirty="0">
                <a:solidFill>
                  <a:srgbClr val="595959"/>
                </a:solidFill>
                <a:latin typeface="Arial Nova Light" panose="020B0304020202020204" pitchFamily="34" charset="0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400" b="1" dirty="0" err="1">
                <a:solidFill>
                  <a:srgbClr val="595959"/>
                </a:solidFill>
                <a:latin typeface="Arial Nova Light" panose="020B0304020202020204" pitchFamily="34" charset="0"/>
                <a:ea typeface="Century Gothic"/>
                <a:cs typeface="Century Gothic"/>
                <a:sym typeface="Century Gothic"/>
              </a:rPr>
              <a:t>Aprendizagem</a:t>
            </a:r>
            <a:r>
              <a:rPr lang="en-US" sz="2400" b="1" dirty="0">
                <a:solidFill>
                  <a:srgbClr val="595959"/>
                </a:solidFill>
                <a:latin typeface="Arial Nova Light" panose="020B0304020202020204" pitchFamily="34" charset="0"/>
                <a:ea typeface="Century Gothic"/>
                <a:cs typeface="Century Gothic"/>
                <a:sym typeface="Century Gothic"/>
              </a:rPr>
              <a:t> 1
</a:t>
            </a:r>
            <a:endParaRPr sz="2400" b="1" dirty="0">
              <a:latin typeface="Arial Nova Light" panose="020B0304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819746" y="1645816"/>
            <a:ext cx="6840951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1400" dirty="0">
                <a:solidFill>
                  <a:srgbClr val="666768"/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Depois de explorar os níveis da escada de participação, </a:t>
            </a:r>
            <a:r>
              <a:rPr lang="pt-PT" sz="1400" dirty="0" err="1">
                <a:solidFill>
                  <a:srgbClr val="666768"/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reflite</a:t>
            </a:r>
            <a:r>
              <a:rPr lang="pt-PT" sz="1400" dirty="0">
                <a:solidFill>
                  <a:srgbClr val="666768"/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sobre cada um deles. Em seguida, seleciona um tópico no qual você gostarias de intervir socialmente (por exemplo, Fome, Pobreza, Casamento e Adoção entre pessoas do mesmo género, Inclusão de refugiados, Meio ambiente, Igualdade de gênero, Direitos Humanos, Paz ou outro que você consideres mais interessante para ti).</a:t>
            </a:r>
          </a:p>
          <a:p>
            <a:pPr lvl="0" algn="just">
              <a:lnSpc>
                <a:spcPct val="150000"/>
              </a:lnSpc>
            </a:pPr>
            <a:r>
              <a:rPr lang="pt-PT" sz="1400" dirty="0">
                <a:solidFill>
                  <a:srgbClr val="666768"/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
Para os três primeiros níveis (não participação), reflete sobre como te  sentirias se fosses incentivado a participar socialmente desse tópico através desse nível de participação. </a:t>
            </a:r>
          </a:p>
          <a:p>
            <a:pPr lvl="0" algn="just">
              <a:lnSpc>
                <a:spcPct val="150000"/>
              </a:lnSpc>
            </a:pPr>
            <a:r>
              <a:rPr lang="pt-PT" sz="1400" dirty="0">
                <a:solidFill>
                  <a:srgbClr val="666768"/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
Para os próximos cinco níveis (participação), pensa em você poderias contribuir para o tema escolhido se estivesses posicionado para participar no tipo de participação de cada uma dessas etapas.
</a:t>
            </a:r>
            <a:endParaRPr lang="en-US" sz="1400" dirty="0">
              <a:latin typeface="Arial Nova Light" panose="020B03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áfico 1" descr="Rapaz de cabelo encaracolado">
            <a:extLst>
              <a:ext uri="{FF2B5EF4-FFF2-40B4-BE49-F238E27FC236}">
                <a16:creationId xmlns:a16="http://schemas.microsoft.com/office/drawing/2014/main" id="{432534C4-5483-6FB8-454E-EF4709C05F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47768" y="3463049"/>
            <a:ext cx="616267" cy="1885872"/>
          </a:xfrm>
          <a:prstGeom prst="rect">
            <a:avLst/>
          </a:prstGeom>
        </p:spPr>
      </p:pic>
      <p:pic>
        <p:nvPicPr>
          <p:cNvPr id="3" name="Marcador de Posição da Imagem 12" descr="Menino numa cadeira de rodas">
            <a:extLst>
              <a:ext uri="{FF2B5EF4-FFF2-40B4-BE49-F238E27FC236}">
                <a16:creationId xmlns:a16="http://schemas.microsoft.com/office/drawing/2014/main" id="{4D86350F-397C-F202-2246-EC15B294F53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3688" b="3688"/>
          <a:stretch>
            <a:fillRect/>
          </a:stretch>
        </p:blipFill>
        <p:spPr>
          <a:xfrm>
            <a:off x="10390593" y="4265070"/>
            <a:ext cx="1274516" cy="1370758"/>
          </a:xfrm>
        </p:spPr>
      </p:pic>
      <p:pic>
        <p:nvPicPr>
          <p:cNvPr id="4" name="Gráfico 3" descr="Homem a usar Necklace">
            <a:extLst>
              <a:ext uri="{FF2B5EF4-FFF2-40B4-BE49-F238E27FC236}">
                <a16:creationId xmlns:a16="http://schemas.microsoft.com/office/drawing/2014/main" id="{0654F849-5DF9-04D9-B0DF-0397C0E0F6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9939884" y="578954"/>
            <a:ext cx="788075" cy="1757715"/>
          </a:xfrm>
          <a:prstGeom prst="rect">
            <a:avLst/>
          </a:prstGeom>
        </p:spPr>
      </p:pic>
      <p:pic>
        <p:nvPicPr>
          <p:cNvPr id="5" name="Gráfico 4" descr="Homem idoso utilizando bengala">
            <a:extLst>
              <a:ext uri="{FF2B5EF4-FFF2-40B4-BE49-F238E27FC236}">
                <a16:creationId xmlns:a16="http://schemas.microsoft.com/office/drawing/2014/main" id="{06432AAD-50DE-7B4B-7D38-871E7E027B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81931" y="983600"/>
            <a:ext cx="936098" cy="1983051"/>
          </a:xfrm>
          <a:prstGeom prst="rect">
            <a:avLst/>
          </a:prstGeom>
        </p:spPr>
      </p:pic>
      <p:pic>
        <p:nvPicPr>
          <p:cNvPr id="6" name="Gráfico 5" descr="Homem com um Tunic">
            <a:extLst>
              <a:ext uri="{FF2B5EF4-FFF2-40B4-BE49-F238E27FC236}">
                <a16:creationId xmlns:a16="http://schemas.microsoft.com/office/drawing/2014/main" id="{86D5346E-5511-B2E0-9DD1-087C796224C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H="1">
            <a:off x="9389256" y="3346607"/>
            <a:ext cx="887660" cy="1603842"/>
          </a:xfrm>
          <a:prstGeom prst="rect">
            <a:avLst/>
          </a:prstGeom>
        </p:spPr>
      </p:pic>
      <p:pic>
        <p:nvPicPr>
          <p:cNvPr id="7" name="Gráfico 6" descr="Mulher cego com o manípulo">
            <a:extLst>
              <a:ext uri="{FF2B5EF4-FFF2-40B4-BE49-F238E27FC236}">
                <a16:creationId xmlns:a16="http://schemas.microsoft.com/office/drawing/2014/main" id="{48D22077-FF78-C410-0350-D1D8AAFA55D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flipH="1">
            <a:off x="9117814" y="4114614"/>
            <a:ext cx="623645" cy="1885872"/>
          </a:xfrm>
          <a:prstGeom prst="rect">
            <a:avLst/>
          </a:prstGeom>
        </p:spPr>
      </p:pic>
      <p:pic>
        <p:nvPicPr>
          <p:cNvPr id="8" name="Gráfico 7" descr="Mulher com o dedo">
            <a:extLst>
              <a:ext uri="{FF2B5EF4-FFF2-40B4-BE49-F238E27FC236}">
                <a16:creationId xmlns:a16="http://schemas.microsoft.com/office/drawing/2014/main" id="{9D9D93FF-72ED-6590-47BA-11730DAF787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flipH="1">
            <a:off x="8818436" y="1964450"/>
            <a:ext cx="799497" cy="1552177"/>
          </a:xfrm>
          <a:prstGeom prst="rect">
            <a:avLst/>
          </a:prstGeom>
        </p:spPr>
      </p:pic>
      <p:pic>
        <p:nvPicPr>
          <p:cNvPr id="9" name="Gráfico 8" descr="Mulher usando bengala">
            <a:extLst>
              <a:ext uri="{FF2B5EF4-FFF2-40B4-BE49-F238E27FC236}">
                <a16:creationId xmlns:a16="http://schemas.microsoft.com/office/drawing/2014/main" id="{D93A4469-3D27-D77A-4B41-FD75674A094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582918" y="1100708"/>
            <a:ext cx="461369" cy="1552178"/>
          </a:xfrm>
          <a:prstGeom prst="rect">
            <a:avLst/>
          </a:prstGeom>
        </p:spPr>
      </p:pic>
      <p:pic>
        <p:nvPicPr>
          <p:cNvPr id="10" name="Gráfico 9" descr="Mulher idosa com cabelo branco">
            <a:extLst>
              <a:ext uri="{FF2B5EF4-FFF2-40B4-BE49-F238E27FC236}">
                <a16:creationId xmlns:a16="http://schemas.microsoft.com/office/drawing/2014/main" id="{D2EA51C2-E6C4-E392-BFC3-6E33D51B4CA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679414" y="1399978"/>
            <a:ext cx="529996" cy="1745203"/>
          </a:xfrm>
          <a:prstGeom prst="rect">
            <a:avLst/>
          </a:prstGeom>
        </p:spPr>
      </p:pic>
      <p:pic>
        <p:nvPicPr>
          <p:cNvPr id="11" name="Gráfico 10" descr="Mulher com cabelo encaracolada">
            <a:extLst>
              <a:ext uri="{FF2B5EF4-FFF2-40B4-BE49-F238E27FC236}">
                <a16:creationId xmlns:a16="http://schemas.microsoft.com/office/drawing/2014/main" id="{AC252716-9587-A3C6-8892-AD38D3AE30D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 flipH="1">
            <a:off x="10067031" y="2208917"/>
            <a:ext cx="533782" cy="1745203"/>
          </a:xfrm>
          <a:prstGeom prst="rect">
            <a:avLst/>
          </a:prstGeom>
        </p:spPr>
      </p:pic>
      <p:pic>
        <p:nvPicPr>
          <p:cNvPr id="12" name="Gráfico 11" descr="Mulher com a mão a acenar">
            <a:extLst>
              <a:ext uri="{FF2B5EF4-FFF2-40B4-BE49-F238E27FC236}">
                <a16:creationId xmlns:a16="http://schemas.microsoft.com/office/drawing/2014/main" id="{D5B65B23-056D-87DC-1CF8-5A412CA971B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 flipH="1">
            <a:off x="11120060" y="2833703"/>
            <a:ext cx="568178" cy="1819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1CECD-1401-46C0-B9AA-AFA85D6FE0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5445" y="2457533"/>
            <a:ext cx="4826000" cy="3352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539BB6B-F09E-BF1F-CAEE-21BB3F810A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5984" y="1043156"/>
            <a:ext cx="4761489" cy="357985"/>
          </a:xfrm>
        </p:spPr>
        <p:txBody>
          <a:bodyPr/>
          <a:lstStyle/>
          <a:p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DIN 2014" panose="020B0504020202020204" pitchFamily="34" charset="0"/>
              </a:rPr>
              <a:t>Avaliação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DIN 2014" panose="020B0504020202020204" pitchFamily="34" charset="0"/>
              </a:rPr>
              <a:t> 1
</a:t>
            </a:r>
            <a:endParaRPr lang="en-US" sz="2400" b="1" dirty="0">
              <a:latin typeface="Arial Nova Light" panose="020B03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A7B999-5F0C-EE3E-208B-91AE610CE4E0}"/>
              </a:ext>
            </a:extLst>
          </p:cNvPr>
          <p:cNvSpPr txBox="1"/>
          <p:nvPr/>
        </p:nvSpPr>
        <p:spPr>
          <a:xfrm>
            <a:off x="1092246" y="5294702"/>
            <a:ext cx="61940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>
                <a:solidFill>
                  <a:srgbClr val="666768"/>
                </a:solidFill>
                <a:latin typeface="Arial Nova Light" panose="020B0304020202020204" pitchFamily="34" charset="0"/>
              </a:rPr>
              <a:t>Adaptado de "O poder da vulnerabilidade" de </a:t>
            </a:r>
            <a:r>
              <a:rPr lang="pt-PT" sz="1050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Brené</a:t>
            </a:r>
            <a:r>
              <a:rPr lang="pt-PT" sz="1050" dirty="0">
                <a:solidFill>
                  <a:srgbClr val="666768"/>
                </a:solidFill>
                <a:latin typeface="Arial Nova Light" panose="020B0304020202020204" pitchFamily="34" charset="0"/>
              </a:rPr>
              <a:t> Brown (TED </a:t>
            </a:r>
            <a:r>
              <a:rPr lang="pt-PT" sz="1050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Talk</a:t>
            </a:r>
            <a:r>
              <a:rPr lang="pt-PT" sz="1050" dirty="0">
                <a:solidFill>
                  <a:srgbClr val="666768"/>
                </a:solidFill>
                <a:latin typeface="Arial Nova Light" panose="020B0304020202020204" pitchFamily="34" charset="0"/>
              </a:rPr>
              <a:t>) – confira o TED </a:t>
            </a:r>
            <a:r>
              <a:rPr lang="pt-PT" sz="1050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Talk</a:t>
            </a:r>
            <a:r>
              <a:rPr lang="pt-PT" sz="1050" dirty="0">
                <a:solidFill>
                  <a:srgbClr val="666768"/>
                </a:solidFill>
                <a:latin typeface="Arial Nova Light" panose="020B0304020202020204" pitchFamily="34" charset="0"/>
              </a:rPr>
              <a:t> completo aqui
Animação: </a:t>
            </a:r>
            <a:r>
              <a:rPr lang="pt-PT" sz="1050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Katy</a:t>
            </a:r>
            <a:r>
              <a:rPr lang="pt-PT" sz="1050" dirty="0">
                <a:solidFill>
                  <a:srgbClr val="666768"/>
                </a:solidFill>
                <a:latin typeface="Arial Nova Light" panose="020B0304020202020204" pitchFamily="34" charset="0"/>
              </a:rPr>
              <a:t> Davis (AKA </a:t>
            </a:r>
            <a:r>
              <a:rPr lang="pt-PT" sz="1050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Gobblynne</a:t>
            </a:r>
            <a:r>
              <a:rPr lang="pt-PT" sz="1050" dirty="0">
                <a:solidFill>
                  <a:srgbClr val="666768"/>
                </a:solidFill>
                <a:latin typeface="Arial Nova Light" panose="020B0304020202020204" pitchFamily="34" charset="0"/>
              </a:rPr>
              <a:t>) www.gobblynne.com 
Produção e Edição: Al Francis-</a:t>
            </a:r>
            <a:r>
              <a:rPr lang="pt-PT" sz="1050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Sears</a:t>
            </a:r>
            <a:r>
              <a:rPr lang="pt-PT" sz="1050" dirty="0">
                <a:solidFill>
                  <a:srgbClr val="666768"/>
                </a:solidFill>
                <a:latin typeface="Arial Nova Light" panose="020B0304020202020204" pitchFamily="34" charset="0"/>
              </a:rPr>
              <a:t> e </a:t>
            </a:r>
            <a:r>
              <a:rPr lang="pt-PT" sz="1050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Abi</a:t>
            </a:r>
            <a:r>
              <a:rPr lang="pt-PT" sz="1050" dirty="0">
                <a:solidFill>
                  <a:srgbClr val="666768"/>
                </a:solidFill>
                <a:latin typeface="Arial Nova Light" panose="020B0304020202020204" pitchFamily="34" charset="0"/>
              </a:rPr>
              <a:t> </a:t>
            </a:r>
            <a:r>
              <a:rPr lang="pt-PT" sz="1050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Stephenson</a:t>
            </a:r>
            <a:r>
              <a:rPr lang="pt-PT" sz="1050" dirty="0">
                <a:solidFill>
                  <a:srgbClr val="666768"/>
                </a:solidFill>
                <a:latin typeface="Arial Nova Light" panose="020B0304020202020204" pitchFamily="34" charset="0"/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36E224-FDE5-D005-6677-322246EFE880}"/>
              </a:ext>
            </a:extLst>
          </p:cNvPr>
          <p:cNvSpPr txBox="1"/>
          <p:nvPr/>
        </p:nvSpPr>
        <p:spPr>
          <a:xfrm>
            <a:off x="1265984" y="1566458"/>
            <a:ext cx="223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Vê o vídeo </a:t>
            </a:r>
            <a:r>
              <a:rPr lang="pt-PT" sz="1200" b="1" dirty="0">
                <a:solidFill>
                  <a:srgbClr val="666768"/>
                </a:solidFill>
                <a:latin typeface="Arial Nova Light" panose="020B0304020202020204" pitchFamily="34" charset="0"/>
                <a:hlinkClick r:id="rId11"/>
              </a:rPr>
              <a:t>aqui</a:t>
            </a:r>
            <a:r>
              <a:rPr lang="pt-PT" sz="12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 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C253ED4-F981-09EE-EEC0-5DF6336602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7162" y="1848641"/>
            <a:ext cx="5826772" cy="3277559"/>
          </a:xfrm>
          <a:prstGeom prst="rect">
            <a:avLst/>
          </a:prstGeom>
        </p:spPr>
      </p:pic>
      <p:sp>
        <p:nvSpPr>
          <p:cNvPr id="3" name="Google Shape;997;p20">
            <a:extLst>
              <a:ext uri="{FF2B5EF4-FFF2-40B4-BE49-F238E27FC236}">
                <a16:creationId xmlns:a16="http://schemas.microsoft.com/office/drawing/2014/main" id="{2B80282E-27DA-C720-803F-779D5E9D9A86}"/>
              </a:ext>
            </a:extLst>
          </p:cNvPr>
          <p:cNvSpPr txBox="1">
            <a:spLocks/>
          </p:cNvSpPr>
          <p:nvPr/>
        </p:nvSpPr>
        <p:spPr>
          <a:xfrm>
            <a:off x="7505651" y="1879177"/>
            <a:ext cx="3715426" cy="321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Neste curta animada, a Dra. </a:t>
            </a:r>
            <a:r>
              <a:rPr lang="pt-PT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Brené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pt-PT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Brow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lembra-nos que só podemos criar uma conexão empática genuína se formos corajosos o suficiente para realmente nos conectarmos com nossas próprias fragilidades.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
Depois de assistir ao vídeo, pensa na diferença entre empatia e simpatia e como essas características podem se refletir nas questões de inclusão social.
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9FDA-29F6-4AE9-BB0D-92DA2AC87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7923" y="3429000"/>
            <a:ext cx="4151647" cy="39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 Nova Light" panose="020B0304020202020204" pitchFamily="34" charset="0"/>
                <a:ea typeface="DIN 2014" panose="020B0504020202020204" pitchFamily="34" charset="0"/>
              </a:rPr>
              <a:t>Obrigado</a:t>
            </a: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  <a:ea typeface="DIN 2014" panose="020B0504020202020204" pitchFamily="34" charset="0"/>
              </a:rPr>
              <a:t>!
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2D7A71-AED7-4A20-9692-4F32F40C6AB5}"/>
              </a:ext>
            </a:extLst>
          </p:cNvPr>
          <p:cNvSpPr/>
          <p:nvPr/>
        </p:nvSpPr>
        <p:spPr>
          <a:xfrm>
            <a:off x="8679796" y="4162754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879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E6B4D6-420B-48D4-A253-C969C5EDD808}"/>
              </a:ext>
            </a:extLst>
          </p:cNvPr>
          <p:cNvSpPr txBox="1"/>
          <p:nvPr/>
        </p:nvSpPr>
        <p:spPr>
          <a:xfrm>
            <a:off x="7289858" y="4561323"/>
            <a:ext cx="4667574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r">
              <a:lnSpc>
                <a:spcPct val="115000"/>
              </a:lnSpc>
              <a:spcAft>
                <a:spcPts val="800"/>
              </a:spcAft>
            </a:pPr>
            <a:r>
              <a:rPr lang="fr-BE" sz="1800" b="1" kern="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DIN 2014" panose="020B05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fr-BE" sz="1800" b="1" kern="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DIN 2014" panose="020B05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https://www.youlead-project.eu/</a:t>
            </a:r>
            <a:endParaRPr lang="el-GR" sz="1800" b="1" kern="0" dirty="0">
              <a:solidFill>
                <a:schemeClr val="bg1"/>
              </a:solidFill>
              <a:effectLst/>
              <a:latin typeface="Arial Nova Light" panose="020B0304020202020204" pitchFamily="34" charset="0"/>
              <a:ea typeface="DIN 2014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E00F58-B8FB-9AE5-15A1-78ACC6B08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6F6FE0-8A1D-4D8E-279B-F4A7CC06F3B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807D5E-25A4-7C35-1112-1206090FF06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B79380-1A15-C310-A575-73099A4F548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E303BA-AEA7-B14F-970D-9FD3F86AC1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2DB693-191A-C142-C4B4-62761D2A5D3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5721F2-4880-3997-ACDC-322DCCDD5C1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65CAE3-E6DC-05FC-8F7A-44CAC5D03BC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22443936-4AC4-AAB5-888E-C40869CEA786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1CECD-1401-46C0-B9AA-AFA85D6FE0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5445" y="2457533"/>
            <a:ext cx="4826000" cy="3352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29660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14E89B5-EC1D-3682-4276-6403B04407C2}"/>
              </a:ext>
            </a:extLst>
          </p:cNvPr>
          <p:cNvSpPr txBox="1"/>
          <p:nvPr/>
        </p:nvSpPr>
        <p:spPr>
          <a:xfrm>
            <a:off x="850388" y="1223779"/>
            <a:ext cx="4189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Objetivos de Aprendizagem
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F8E7130-6227-2F9A-7FEC-A66353645070}"/>
              </a:ext>
            </a:extLst>
          </p:cNvPr>
          <p:cNvSpPr txBox="1"/>
          <p:nvPr/>
        </p:nvSpPr>
        <p:spPr>
          <a:xfrm>
            <a:off x="850388" y="1994547"/>
            <a:ext cx="5686426" cy="373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No final deste módulo, será capaz de:</a:t>
            </a:r>
          </a:p>
          <a:p>
            <a:pPr algn="just"/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
</a:t>
            </a:r>
            <a:r>
              <a:rPr lang="en-US" sz="20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Light" panose="020B0304020202020204" pitchFamily="34" charset="0"/>
              </a:rPr>
              <a:t> - </a:t>
            </a:r>
            <a:r>
              <a:rPr lang="pt-PT" sz="20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Light" panose="020B0304020202020204" pitchFamily="34" charset="0"/>
              </a:rPr>
              <a:t>R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efletir criticamente sobre as origens sociais, económicas e políticas da exclusão social e, por conseguinte, sobre o impacto das estruturas sociais, culturais e políticas nas circunstâncias individuais de cada pessoa</a:t>
            </a:r>
            <a:endParaRPr lang="en-US" sz="2000" b="0" i="0" u="none" strike="noStrike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Nova Light" panose="020B0304020202020204" pitchFamily="34" charset="0"/>
            </a:endParaRPr>
          </a:p>
          <a:p>
            <a:pPr algn="just" fontAlgn="base">
              <a:spcBef>
                <a:spcPts val="1000"/>
              </a:spcBef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- Desenvolver ideias de estratégias para promover a inclusão social 
</a:t>
            </a:r>
            <a:r>
              <a:rPr lang="pt-PT" sz="20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Light" panose="020B0304020202020204" pitchFamily="34" charset="0"/>
              </a:rPr>
              <a:t>- D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ebater a inclusão social, a exclusão e a justiça social</a:t>
            </a:r>
            <a:endParaRPr lang="en-US" sz="2000" b="0" i="0" u="none" strike="noStrike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Nova Light" panose="020B0304020202020204" pitchFamily="34" charset="0"/>
            </a:endParaRPr>
          </a:p>
        </p:txBody>
      </p:sp>
      <p:pic>
        <p:nvPicPr>
          <p:cNvPr id="20" name="Imagem 19" descr="Uma imagem com texto&#10;&#10;Descrição gerada automaticamente">
            <a:extLst>
              <a:ext uri="{FF2B5EF4-FFF2-40B4-BE49-F238E27FC236}">
                <a16:creationId xmlns:a16="http://schemas.microsoft.com/office/drawing/2014/main" id="{BC1BE42D-20C6-E87D-8C26-BBD59C307E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9018" y="1875017"/>
            <a:ext cx="5062564" cy="336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body" idx="1"/>
          </p:nvPr>
        </p:nvSpPr>
        <p:spPr>
          <a:xfrm>
            <a:off x="575445" y="2457533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 dirty="0"/>
          </a:p>
        </p:txBody>
      </p:sp>
      <p:pic>
        <p:nvPicPr>
          <p:cNvPr id="90" name="Google Shape;9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body" idx="3"/>
          </p:nvPr>
        </p:nvSpPr>
        <p:spPr>
          <a:xfrm>
            <a:off x="2402307" y="941634"/>
            <a:ext cx="5354911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595959"/>
              </a:buClr>
              <a:buSzPts val="2400"/>
            </a:pPr>
            <a:r>
              <a:rPr lang="pt-PT" sz="2400" b="1" dirty="0">
                <a:solidFill>
                  <a:srgbClr val="595959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Vamos começar por ver este vídeo!
</a:t>
            </a:r>
            <a:endParaRPr sz="2400" b="1" dirty="0">
              <a:latin typeface="Arial Nova Light" panose="020B0304020202020204" pitchFamily="34" charset="0"/>
            </a:endParaRPr>
          </a:p>
        </p:txBody>
      </p:sp>
      <p:pic>
        <p:nvPicPr>
          <p:cNvPr id="3" name="Imagem 2">
            <a:hlinkClick r:id="rId12"/>
            <a:extLst>
              <a:ext uri="{FF2B5EF4-FFF2-40B4-BE49-F238E27FC236}">
                <a16:creationId xmlns:a16="http://schemas.microsoft.com/office/drawing/2014/main" id="{0D1FB594-FB08-06C7-21BA-33D84F8BE6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02307" y="1541436"/>
            <a:ext cx="6563442" cy="413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575445" y="2457533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 dirty="0"/>
          </a:p>
        </p:txBody>
      </p:sp>
      <p:pic>
        <p:nvPicPr>
          <p:cNvPr id="106" name="Google Shape;106;p4" descr="Letras de cubos com várias cores inclusão ortográfica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070" b="4070"/>
          <a:stretch/>
        </p:blipFill>
        <p:spPr>
          <a:xfrm>
            <a:off x="6481101" y="1850292"/>
            <a:ext cx="5246688" cy="32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/>
          <p:nvPr/>
        </p:nvSpPr>
        <p:spPr>
          <a:xfrm>
            <a:off x="1788628" y="2302593"/>
            <a:ext cx="28809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Disadvantaged  </a:t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1203837" y="3606940"/>
            <a:ext cx="296304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b="1" dirty="0" err="1">
                <a:solidFill>
                  <a:schemeClr val="accent5"/>
                </a:solidFill>
                <a:latin typeface="Arial Nova Light "/>
                <a:ea typeface="Calibri"/>
                <a:cs typeface="Calibri"/>
                <a:sym typeface="Calibri"/>
              </a:rPr>
              <a:t>Oportunidades</a:t>
            </a:r>
            <a:endParaRPr sz="4000" b="1" cap="none" dirty="0">
              <a:solidFill>
                <a:schemeClr val="accent5"/>
              </a:solidFill>
              <a:latin typeface="Arial Nova Light 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4081293" y="4647522"/>
            <a:ext cx="162960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b="1" dirty="0" err="1">
                <a:solidFill>
                  <a:schemeClr val="accent4"/>
                </a:solidFill>
                <a:latin typeface="Arial Nova Light" panose="020B0304020202020204" pitchFamily="34" charset="0"/>
                <a:ea typeface="Calibri"/>
                <a:cs typeface="Calibri"/>
                <a:sym typeface="Calibri"/>
              </a:rPr>
              <a:t>Direitos</a:t>
            </a:r>
            <a:endParaRPr sz="3200" b="1" cap="none" dirty="0">
              <a:solidFill>
                <a:schemeClr val="accent4"/>
              </a:solidFill>
              <a:latin typeface="Arial Nova Light" panose="020B03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685646" y="2297618"/>
            <a:ext cx="585787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PT" dirty="0">
                <a:solidFill>
                  <a:srgbClr val="595959"/>
                </a:solidFill>
                <a:latin typeface="Arial Nova Light "/>
                <a:ea typeface="Calibri"/>
                <a:cs typeface="Calibri"/>
                <a:sym typeface="Calibri"/>
              </a:rPr>
              <a:t>Como definirias a inclusão social?
Que palavras e conceitos estão relacionados com a inclusão social?</a:t>
            </a:r>
            <a:endParaRPr dirty="0">
              <a:latin typeface="Arial Nova Light 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685646" y="1702209"/>
            <a:ext cx="50252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PT" dirty="0">
                <a:solidFill>
                  <a:srgbClr val="595959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Qual foi a tua impressão no vídeo?
</a:t>
            </a:r>
            <a:endParaRPr dirty="0">
              <a:latin typeface="Arial Nova Light" panose="020B03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776830" y="2163298"/>
            <a:ext cx="7904341" cy="355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1500" dirty="0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As Nações definem </a:t>
            </a:r>
            <a:r>
              <a:rPr lang="pt-PT" sz="1500" b="1" dirty="0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inclusão social </a:t>
            </a:r>
            <a:r>
              <a:rPr lang="pt-PT" sz="1500" dirty="0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como o processo de promoção da participação na sociedade, especificamente para os mais desfavorecidos, através da melhoria das oportunidades, do acesso aos recursos, nomeadamente económicos, tendo os seus direitos respeitados e sendo considerados e ouvidos na elaboração de políticas, que visam assegurar a igualdade de oportunidades para todos, criando oportunidades para participar ativamente na sociedade em todas as suas dimensões:  social, económica, cívica e política, combatendo assim a pobreza e a exclusão social através da capacitação das pessoas em risco de exclusão. Portanto, o conceito de inclusão é altamente dependente do seu oposto, a exclusão social, uma vez que visa "não deixar ninguém para trás" (ONU, 2016). 
</a:t>
            </a:r>
            <a:endParaRPr sz="1500" dirty="0">
              <a:solidFill>
                <a:srgbClr val="6667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3"/>
          </p:nvPr>
        </p:nvSpPr>
        <p:spPr>
          <a:xfrm>
            <a:off x="819747" y="1268317"/>
            <a:ext cx="5354911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595959"/>
              </a:buClr>
              <a:buSzPts val="2400"/>
            </a:pPr>
            <a:r>
              <a:rPr lang="en-US" sz="2400" b="1" dirty="0" err="1">
                <a:solidFill>
                  <a:srgbClr val="595959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Inclusão</a:t>
            </a:r>
            <a:r>
              <a:rPr lang="en-US" sz="2400" b="1" dirty="0">
                <a:solidFill>
                  <a:srgbClr val="595959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 Social – </a:t>
            </a:r>
            <a:r>
              <a:rPr lang="en-US" sz="2400" b="1" dirty="0" err="1">
                <a:solidFill>
                  <a:srgbClr val="595959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definições</a:t>
            </a:r>
            <a:r>
              <a:rPr lang="en-US" sz="2400" b="1" dirty="0">
                <a:solidFill>
                  <a:srgbClr val="595959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:
</a:t>
            </a:r>
            <a:endParaRPr sz="2400" b="1" dirty="0">
              <a:latin typeface="Arial Nova Light" panose="020B0304020202020204" pitchFamily="34" charset="0"/>
            </a:endParaRPr>
          </a:p>
        </p:txBody>
      </p:sp>
      <p:pic>
        <p:nvPicPr>
          <p:cNvPr id="136" name="Google Shape;136;p5" descr="Uma imagem com texto, ClipArt&#10;&#10;Descrição gerada automaticament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23103" y="2501307"/>
            <a:ext cx="283845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945906" y="2302485"/>
            <a:ext cx="6603104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1500" dirty="0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A Comissão Europeia define a </a:t>
            </a:r>
            <a:r>
              <a:rPr lang="pt-PT" sz="1500" b="1" dirty="0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inclusão social </a:t>
            </a:r>
            <a:r>
              <a:rPr lang="pt-PT" sz="1500" dirty="0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como "... um processo que garanta às pessoas em risco de pobreza e exclusão social as oportunidades e os recursos necessários para participarem plenamente na vida económica, social, política e cultural e para gozarem de um nível de vida considerado normativo na sociedade em que vivem. Assegura-lhes uma maior participação na tomada de decisões que afetam as suas vidas e o acesso aos seus direitos fundamentais." 
</a:t>
            </a:r>
            <a:endParaRPr lang="en-US" sz="1500" dirty="0">
              <a:solidFill>
                <a:srgbClr val="666768"/>
              </a:solidFill>
              <a:latin typeface="Arial Nova Light" panose="020B03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3"/>
          </p:nvPr>
        </p:nvSpPr>
        <p:spPr>
          <a:xfrm>
            <a:off x="819747" y="1268317"/>
            <a:ext cx="5354911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595959"/>
              </a:buClr>
              <a:buSzPts val="2400"/>
            </a:pPr>
            <a:r>
              <a:rPr lang="en-US" sz="2400" b="1" dirty="0" err="1">
                <a:solidFill>
                  <a:srgbClr val="595959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Inclusão</a:t>
            </a:r>
            <a:r>
              <a:rPr lang="en-US" sz="2400" b="1" dirty="0">
                <a:solidFill>
                  <a:srgbClr val="595959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 Social – </a:t>
            </a:r>
            <a:r>
              <a:rPr lang="en-US" sz="2400" b="1" dirty="0" err="1">
                <a:solidFill>
                  <a:srgbClr val="595959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definições</a:t>
            </a:r>
            <a:r>
              <a:rPr lang="en-US" sz="2400" b="1" dirty="0">
                <a:solidFill>
                  <a:srgbClr val="595959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:
</a:t>
            </a:r>
            <a:endParaRPr sz="2400" b="1" dirty="0">
              <a:latin typeface="Arial Nova Light" panose="020B0304020202020204" pitchFamily="34" charset="0"/>
            </a:endParaRPr>
          </a:p>
        </p:txBody>
      </p:sp>
      <p:pic>
        <p:nvPicPr>
          <p:cNvPr id="5" name="Imagem 4" descr="Uma imagem com colorido, gráficos de vetor&#10;&#10;Descrição gerada automaticamente">
            <a:extLst>
              <a:ext uri="{FF2B5EF4-FFF2-40B4-BE49-F238E27FC236}">
                <a16:creationId xmlns:a16="http://schemas.microsoft.com/office/drawing/2014/main" id="{E823D286-D8A4-BA86-7420-EB59CBBE20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4543" y="2390774"/>
            <a:ext cx="41148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3628090" y="2141929"/>
            <a:ext cx="8065216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1500" dirty="0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As Nações Unidas afirmam que a </a:t>
            </a:r>
            <a:r>
              <a:rPr lang="pt-PT" sz="1500" b="1" dirty="0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exclusão social </a:t>
            </a:r>
            <a:r>
              <a:rPr lang="pt-PT" sz="1500" dirty="0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pode ser definida como um conjunto de circunstâncias sociais, económicas e políticas que dificultam a possibilidade dos cidadãos para os quais a falta de recursos materiais (rendimento, emprego, terra ou habitação, cuidados de saúde e educação) dificulta que participarem em todas estas dimensões da sociedade. Essas circunstâncias afetam a representação das pessoas na sociedade (e as oportunidades de reivindicar direitos iguais, respeito e proteção) e, portanto, a sua agência individual e coletiva, prejudicando, em última análise, a participação social e política.
</a:t>
            </a:r>
            <a:endParaRPr sz="1500" dirty="0">
              <a:solidFill>
                <a:srgbClr val="6667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 txBox="1">
            <a:spLocks noGrp="1"/>
          </p:cNvSpPr>
          <p:nvPr>
            <p:ph type="body" idx="3"/>
          </p:nvPr>
        </p:nvSpPr>
        <p:spPr>
          <a:xfrm>
            <a:off x="819747" y="1359961"/>
            <a:ext cx="5354911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595959"/>
              </a:buClr>
              <a:buSzPts val="2400"/>
            </a:pPr>
            <a:r>
              <a:rPr lang="en-US" sz="2400" b="1" dirty="0" err="1">
                <a:solidFill>
                  <a:srgbClr val="595959"/>
                </a:solidFill>
                <a:latin typeface="Arial Nova Light "/>
                <a:ea typeface="Arial"/>
                <a:cs typeface="Arial"/>
                <a:sym typeface="Arial"/>
              </a:rPr>
              <a:t>Exclusão</a:t>
            </a:r>
            <a:r>
              <a:rPr lang="en-US" sz="2400" b="1" dirty="0">
                <a:solidFill>
                  <a:srgbClr val="595959"/>
                </a:solidFill>
                <a:latin typeface="Arial Nova Light "/>
                <a:ea typeface="Arial"/>
                <a:cs typeface="Arial"/>
                <a:sym typeface="Arial"/>
              </a:rPr>
              <a:t> social – </a:t>
            </a:r>
            <a:r>
              <a:rPr lang="en-US" sz="2400" b="1" dirty="0" err="1">
                <a:solidFill>
                  <a:srgbClr val="595959"/>
                </a:solidFill>
                <a:latin typeface="Arial Nova Light "/>
                <a:ea typeface="Arial"/>
                <a:cs typeface="Arial"/>
                <a:sym typeface="Arial"/>
              </a:rPr>
              <a:t>definições</a:t>
            </a:r>
            <a:r>
              <a:rPr lang="en-US" sz="2400" b="1" dirty="0">
                <a:solidFill>
                  <a:srgbClr val="595959"/>
                </a:solidFill>
                <a:latin typeface="Arial Nova Light "/>
                <a:ea typeface="Arial"/>
                <a:cs typeface="Arial"/>
                <a:sym typeface="Arial"/>
              </a:rPr>
              <a:t>:
</a:t>
            </a:r>
            <a:endParaRPr sz="2400" b="1" dirty="0">
              <a:latin typeface="Arial Nova Light "/>
            </a:endParaRPr>
          </a:p>
        </p:txBody>
      </p:sp>
      <p:pic>
        <p:nvPicPr>
          <p:cNvPr id="152" name="Google Shape;152;p6" descr="Uma imagem com texto, ClipArt&#10;&#10;Descrição gerada automaticament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9747" y="2599629"/>
            <a:ext cx="2582739" cy="139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4904271" y="2075972"/>
            <a:ext cx="67107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1500" dirty="0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O autor Levitas, em 2009, definiu a </a:t>
            </a:r>
            <a:r>
              <a:rPr lang="pt-PT" sz="1500" b="1" dirty="0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exclusão social </a:t>
            </a:r>
            <a:r>
              <a:rPr lang="pt-PT" sz="1500" dirty="0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como "... um processo complexo e multidimensional. Envolve a falta ou negação de recursos, direitos, bens e serviços, e a incapacidade de participar nas relações e atividades disponíveis para a maioria das pessoas numa sociedade, seja na área econômica, social, cultural ou política. Afeta tanto a qualidade de vida dos indivíduos como a equidade e a coesão da sociedade como um todo" (Levitas </a:t>
            </a:r>
            <a:r>
              <a:rPr lang="pt-PT" sz="1500" dirty="0" err="1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et</a:t>
            </a:r>
            <a:r>
              <a:rPr lang="pt-PT" sz="1500" dirty="0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 al., 2007, p. 9).
</a:t>
            </a:r>
            <a:endParaRPr lang="en-US" sz="1500" dirty="0">
              <a:solidFill>
                <a:srgbClr val="666768"/>
              </a:solidFill>
              <a:latin typeface="Arial Nova Light" panose="020B03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 txBox="1">
            <a:spLocks noGrp="1"/>
          </p:cNvSpPr>
          <p:nvPr>
            <p:ph type="body" idx="3"/>
          </p:nvPr>
        </p:nvSpPr>
        <p:spPr>
          <a:xfrm>
            <a:off x="819747" y="1359961"/>
            <a:ext cx="5354911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595959"/>
              </a:buClr>
              <a:buSzPts val="2400"/>
            </a:pPr>
            <a:r>
              <a:rPr lang="en-US" sz="2400" b="1" dirty="0" err="1">
                <a:solidFill>
                  <a:srgbClr val="595959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Exclusão</a:t>
            </a:r>
            <a:r>
              <a:rPr lang="en-US" sz="2400" b="1" dirty="0">
                <a:solidFill>
                  <a:srgbClr val="595959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 social – </a:t>
            </a:r>
            <a:r>
              <a:rPr lang="en-US" sz="2400" b="1" dirty="0" err="1">
                <a:solidFill>
                  <a:srgbClr val="595959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definições</a:t>
            </a:r>
            <a:r>
              <a:rPr lang="en-US" sz="2400" b="1" dirty="0">
                <a:solidFill>
                  <a:srgbClr val="595959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:
</a:t>
            </a:r>
            <a:endParaRPr sz="2400" b="1" dirty="0">
              <a:latin typeface="Arial Nova Light" panose="020B0304020202020204" pitchFamily="34" charset="0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839316" y="5055478"/>
            <a:ext cx="1081548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1400" b="1" dirty="0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O relatório das Nações Unidas «</a:t>
            </a:r>
            <a:r>
              <a:rPr lang="pt-PT" sz="1400" b="1" dirty="0" err="1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Leave</a:t>
            </a:r>
            <a:r>
              <a:rPr lang="pt-PT" sz="1400" b="1" dirty="0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 no </a:t>
            </a:r>
            <a:r>
              <a:rPr lang="pt-PT" sz="1400" b="1" dirty="0" err="1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one</a:t>
            </a:r>
            <a:r>
              <a:rPr lang="pt-PT" sz="1400" b="1" dirty="0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pt-PT" sz="1400" b="1" dirty="0" err="1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behind</a:t>
            </a:r>
            <a:r>
              <a:rPr lang="pt-PT" sz="1400" b="1" dirty="0">
                <a:solidFill>
                  <a:srgbClr val="666768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» (2016) destaca as principais dimensões da exclusão: pobreza, desigualdade e trabalho digno; o preconceito e a discriminação como barreiras fundamentais à inclusão social. </a:t>
            </a:r>
            <a:endParaRPr sz="1400" b="1" dirty="0">
              <a:solidFill>
                <a:srgbClr val="666768"/>
              </a:solidFill>
              <a:latin typeface="Arial Nova Light" panose="020B0304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exterior, símbolo&#10;&#10;Descrição gerada automaticamente">
            <a:extLst>
              <a:ext uri="{FF2B5EF4-FFF2-40B4-BE49-F238E27FC236}">
                <a16:creationId xmlns:a16="http://schemas.microsoft.com/office/drawing/2014/main" id="{16864192-2E98-62CA-E6DF-5DBC45A7E8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029" y="1766841"/>
            <a:ext cx="4075058" cy="30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body" idx="1"/>
          </p:nvPr>
        </p:nvSpPr>
        <p:spPr>
          <a:xfrm>
            <a:off x="649252" y="1770242"/>
            <a:ext cx="6003066" cy="434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666768"/>
              </a:buClr>
              <a:buSzPts val="1100"/>
              <a:buNone/>
            </a:pP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1. Manipulação: </a:t>
            </a: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Os jovens são manipulados pelos adultos. Os adultos usam os jovens para apoiar um projeto, fingindo que é liderado por jovens.</a:t>
            </a:r>
          </a:p>
          <a:p>
            <a:pPr marL="0" lvl="0" indent="0" algn="just">
              <a:spcBef>
                <a:spcPts val="0"/>
              </a:spcBef>
              <a:buClr>
                <a:srgbClr val="666768"/>
              </a:buClr>
              <a:buSzPts val="1100"/>
              <a:buNone/>
            </a:pPr>
            <a:endParaRPr lang="pt-PT" sz="1600" dirty="0">
              <a:solidFill>
                <a:srgbClr val="666768"/>
              </a:solidFill>
              <a:latin typeface="Arial Nova Light" panose="020B0304020202020204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666768"/>
              </a:buClr>
              <a:buSzPts val="1100"/>
              <a:buNone/>
            </a:pP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  <a:sym typeface="Arial"/>
              </a:rPr>
              <a:t>2. </a:t>
            </a: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Decoração: </a:t>
            </a: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Os jovens têm apenas um papel decorativo Os jovens apoiam um projeto, mas os adultos não fingem que é liderado por jovens.</a:t>
            </a: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
</a:t>
            </a:r>
            <a:endParaRPr lang="en-US" sz="1600" dirty="0">
              <a:latin typeface="Arial Nova Light" panose="020B0304020202020204" pitchFamily="34" charset="0"/>
            </a:endParaRPr>
          </a:p>
          <a:p>
            <a:pPr marL="0" lvl="0" indent="0" algn="just">
              <a:buClr>
                <a:srgbClr val="666768"/>
              </a:buClr>
              <a:buSzPts val="1100"/>
              <a:buNone/>
            </a:pPr>
            <a:r>
              <a:rPr lang="en-US" sz="1600" b="1" dirty="0">
                <a:solidFill>
                  <a:srgbClr val="666768"/>
                </a:solidFill>
                <a:latin typeface="Arial Nova Light" panose="020B0304020202020204" pitchFamily="34" charset="0"/>
                <a:sym typeface="Arial"/>
              </a:rPr>
              <a:t>3. </a:t>
            </a: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Tokenismo: </a:t>
            </a: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Os jovens têm participação simbólica (Tokenismo). Os jovens são consultados, mas, na realidade, têm pouca ou nenhuma escolha nas tomadas de decisão.</a:t>
            </a: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
</a:t>
            </a:r>
            <a:endParaRPr lang="en-US" sz="1600" dirty="0">
              <a:latin typeface="Arial Nova Light" panose="020B0304020202020204" pitchFamily="34" charset="0"/>
            </a:endParaRPr>
          </a:p>
          <a:p>
            <a:pPr marL="0" lvl="0" indent="0" algn="just">
              <a:buClr>
                <a:srgbClr val="666768"/>
              </a:buClr>
              <a:buSzPts val="1100"/>
              <a:buNone/>
            </a:pPr>
            <a:r>
              <a:rPr lang="en-US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4. </a:t>
            </a: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Atribuído, mas informados: </a:t>
            </a: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Aos jovens é confiada uma determinada tarefa. Os adultos atribuem aos jovens um papel específico e informam relativamente à sua importância.</a:t>
            </a:r>
            <a:endParaRPr lang="en-US" sz="1600" dirty="0">
              <a:latin typeface="Arial Nova Light" panose="020B0304020202020204" pitchFamily="34" charset="0"/>
            </a:endParaRPr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>
            <a:spLocks noGrp="1"/>
          </p:cNvSpPr>
          <p:nvPr>
            <p:ph type="body" idx="3"/>
          </p:nvPr>
        </p:nvSpPr>
        <p:spPr>
          <a:xfrm>
            <a:off x="819747" y="1151682"/>
            <a:ext cx="5354911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595959"/>
              </a:buClr>
              <a:buSzPts val="2400"/>
            </a:pPr>
            <a:r>
              <a:rPr lang="pt-PT" sz="2400" b="1" dirty="0">
                <a:solidFill>
                  <a:srgbClr val="595959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Escada da Participação
</a:t>
            </a:r>
            <a:endParaRPr sz="2400" b="1" dirty="0">
              <a:latin typeface="Arial Nova Light" panose="020B03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C281E3D-C59F-6602-BE86-2AFA50BA36F9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83" b="96806" l="8664" r="93141">
                        <a14:foregroundMark x1="47653" y1="85872" x2="45848" y2="95086"/>
                        <a14:foregroundMark x1="66907" y1="94226" x2="66546" y2="96806"/>
                        <a14:foregroundMark x1="74489" y1="10319" x2="74970" y2="5528"/>
                        <a14:foregroundMark x1="89049" y1="19042" x2="93261" y2="7002"/>
                        <a14:foregroundMark x1="93261" y1="7002" x2="93381" y2="8600"/>
                        <a14:foregroundMark x1="42720" y1="7002" x2="42720" y2="7002"/>
                        <a14:foregroundMark x1="41757" y1="7740" x2="41757" y2="7740"/>
                        <a14:foregroundMark x1="37304" y1="7862" x2="37304" y2="7862"/>
                        <a14:foregroundMark x1="26233" y1="7371" x2="26233" y2="7371"/>
                        <a14:foregroundMark x1="16125" y1="7740" x2="16125" y2="7740"/>
                        <a14:foregroundMark x1="10590" y1="7740" x2="10590" y2="7740"/>
                        <a14:foregroundMark x1="8664" y1="7862" x2="8664" y2="7862"/>
                        <a14:foregroundMark x1="43081" y1="7125" x2="43081" y2="7125"/>
                        <a14:foregroundMark x1="42599" y1="7125" x2="42599" y2="7125"/>
                        <a14:foregroundMark x1="42238" y1="7494" x2="42238" y2="7494"/>
                        <a14:foregroundMark x1="43081" y1="7125" x2="43081" y2="7125"/>
                        <a14:foregroundMark x1="42599" y1="7125" x2="42599" y2="7125"/>
                        <a14:foregroundMark x1="42238" y1="7494" x2="42238" y2="7494"/>
                        <a14:foregroundMark x1="42359" y1="7248" x2="42359" y2="7248"/>
                        <a14:foregroundMark x1="42359" y1="7494" x2="42359" y2="7494"/>
                        <a14:foregroundMark x1="44404" y1="7617" x2="41155" y2="7617"/>
                        <a14:backgroundMark x1="26955" y1="21990" x2="26955" y2="21990"/>
                        <a14:backgroundMark x1="9507" y1="23833" x2="9507" y2="23833"/>
                        <a14:backgroundMark x1="9507" y1="23342" x2="9507" y2="23342"/>
                        <a14:backgroundMark x1="9507" y1="28747" x2="9507" y2="28747"/>
                        <a14:backgroundMark x1="16125" y1="29975" x2="16125" y2="29975"/>
                        <a14:backgroundMark x1="9386" y1="40049" x2="9386" y2="40049"/>
                        <a14:backgroundMark x1="16847" y1="66953" x2="16847" y2="66953"/>
                        <a14:backgroundMark x1="9386" y1="37715" x2="9386" y2="37715"/>
                        <a14:backgroundMark x1="10108" y1="26044" x2="10108" y2="26044"/>
                        <a14:backgroundMark x1="10469" y1="83784" x2="10469" y2="83784"/>
                        <a14:backgroundMark x1="9627" y1="82064" x2="9627" y2="82064"/>
                        <a14:backgroundMark x1="10108" y1="85012" x2="10108" y2="85012"/>
                        <a14:backgroundMark x1="10349" y1="83661" x2="10349" y2="83661"/>
                        <a14:backgroundMark x1="10229" y1="82555" x2="10229" y2="82555"/>
                        <a14:backgroundMark x1="9747" y1="80467" x2="9747" y2="80467"/>
                        <a14:backgroundMark x1="9747" y1="81695" x2="9747" y2="81695"/>
                        <a14:backgroundMark x1="9747" y1="81327" x2="9747" y2="81327"/>
                        <a14:backgroundMark x1="9627" y1="80713" x2="9627" y2="80713"/>
                        <a14:backgroundMark x1="9634" y1="79866" x2="10349" y2="85627"/>
                        <a14:backgroundMark x1="10349" y1="85627" x2="10737" y2="79848"/>
                        <a14:backgroundMark x1="10710" y1="68428" x2="10108" y2="63636"/>
                        <a14:backgroundMark x1="10108" y1="63636" x2="11071" y2="80098"/>
                        <a14:backgroundMark x1="10590" y1="81450" x2="10469" y2="87715"/>
                        <a14:backgroundMark x1="10830" y1="76290" x2="10469" y2="81572"/>
                        <a14:backgroundMark x1="42840" y1="6880" x2="42840" y2="6880"/>
                        <a14:backgroundMark x1="42960" y1="6757" x2="42960" y2="6757"/>
                        <a14:backgroundMark x1="43201" y1="6880" x2="43201" y2="6880"/>
                        <a14:backgroundMark x1="43321" y1="6880" x2="43321" y2="6880"/>
                        <a14:backgroundMark x1="42599" y1="6880" x2="42599" y2="6880"/>
                        <a14:backgroundMark x1="42238" y1="6880" x2="42238" y2="6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" r="1023"/>
          <a:stretch>
            <a:fillRect/>
          </a:stretch>
        </p:blipFill>
        <p:spPr bwMode="auto">
          <a:xfrm>
            <a:off x="6722987" y="1215350"/>
            <a:ext cx="4427299" cy="442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1">
            <a:extLst>
              <a:ext uri="{FF2B5EF4-FFF2-40B4-BE49-F238E27FC236}">
                <a16:creationId xmlns:a16="http://schemas.microsoft.com/office/drawing/2014/main" id="{3A363129-9941-6323-3F31-64242B37D979}"/>
              </a:ext>
            </a:extLst>
          </p:cNvPr>
          <p:cNvSpPr txBox="1"/>
          <p:nvPr/>
        </p:nvSpPr>
        <p:spPr>
          <a:xfrm>
            <a:off x="6699467" y="2213096"/>
            <a:ext cx="369332" cy="11123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b="1" dirty="0" err="1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Participação</a:t>
            </a:r>
            <a:endParaRPr lang="en-US" sz="1200" b="1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aixaDeTexto 2">
            <a:extLst>
              <a:ext uri="{FF2B5EF4-FFF2-40B4-BE49-F238E27FC236}">
                <a16:creationId xmlns:a16="http://schemas.microsoft.com/office/drawing/2014/main" id="{E71C9835-D82F-0CCC-E67F-E831F4A543A9}"/>
              </a:ext>
            </a:extLst>
          </p:cNvPr>
          <p:cNvSpPr txBox="1"/>
          <p:nvPr/>
        </p:nvSpPr>
        <p:spPr>
          <a:xfrm>
            <a:off x="6699467" y="3861328"/>
            <a:ext cx="523220" cy="13716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Não-</a:t>
            </a:r>
            <a:r>
              <a:rPr lang="en-US" sz="1100" b="1" dirty="0" err="1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participação</a:t>
            </a:r>
            <a:r>
              <a:rPr lang="en-US" sz="11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
</a:t>
            </a:r>
          </a:p>
        </p:txBody>
      </p:sp>
      <p:sp>
        <p:nvSpPr>
          <p:cNvPr id="5" name="CaixaDeTexto 3">
            <a:extLst>
              <a:ext uri="{FF2B5EF4-FFF2-40B4-BE49-F238E27FC236}">
                <a16:creationId xmlns:a16="http://schemas.microsoft.com/office/drawing/2014/main" id="{5AF06D74-8D1F-F679-0C19-8BE913399808}"/>
              </a:ext>
            </a:extLst>
          </p:cNvPr>
          <p:cNvSpPr txBox="1"/>
          <p:nvPr/>
        </p:nvSpPr>
        <p:spPr>
          <a:xfrm>
            <a:off x="6884133" y="1634537"/>
            <a:ext cx="27918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 Iniciado por jovens. Decisões partilhadas com adultos
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ixaDeTexto 4">
            <a:extLst>
              <a:ext uri="{FF2B5EF4-FFF2-40B4-BE49-F238E27FC236}">
                <a16:creationId xmlns:a16="http://schemas.microsoft.com/office/drawing/2014/main" id="{B7D16364-0A06-7280-F36E-CE73EEA4E1E3}"/>
              </a:ext>
            </a:extLst>
          </p:cNvPr>
          <p:cNvSpPr txBox="1"/>
          <p:nvPr/>
        </p:nvSpPr>
        <p:spPr>
          <a:xfrm>
            <a:off x="6905153" y="2193335"/>
            <a:ext cx="2791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Iniciados e gerido por Jovens
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ixaDeTexto 5">
            <a:extLst>
              <a:ext uri="{FF2B5EF4-FFF2-40B4-BE49-F238E27FC236}">
                <a16:creationId xmlns:a16="http://schemas.microsoft.com/office/drawing/2014/main" id="{3C2343A4-4E12-9348-2AE9-C12C5E1A031A}"/>
              </a:ext>
            </a:extLst>
          </p:cNvPr>
          <p:cNvSpPr txBox="1"/>
          <p:nvPr/>
        </p:nvSpPr>
        <p:spPr>
          <a:xfrm>
            <a:off x="6885116" y="2582315"/>
            <a:ext cx="26148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Iniciado por Adultos. Decisões partilhadas com os jovens
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ixaDeTexto 6">
            <a:extLst>
              <a:ext uri="{FF2B5EF4-FFF2-40B4-BE49-F238E27FC236}">
                <a16:creationId xmlns:a16="http://schemas.microsoft.com/office/drawing/2014/main" id="{D11F0074-055C-A795-5036-EA4E02117937}"/>
              </a:ext>
            </a:extLst>
          </p:cNvPr>
          <p:cNvSpPr txBox="1"/>
          <p:nvPr/>
        </p:nvSpPr>
        <p:spPr>
          <a:xfrm>
            <a:off x="6659393" y="3137948"/>
            <a:ext cx="2614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Consultado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informado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
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F372A2EA-7044-BA2B-C789-5D528BDBE457}"/>
              </a:ext>
            </a:extLst>
          </p:cNvPr>
          <p:cNvSpPr txBox="1"/>
          <p:nvPr/>
        </p:nvSpPr>
        <p:spPr>
          <a:xfrm>
            <a:off x="6558286" y="3525642"/>
            <a:ext cx="2614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Atribuído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mas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informado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
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aixaDeTexto 8">
            <a:extLst>
              <a:ext uri="{FF2B5EF4-FFF2-40B4-BE49-F238E27FC236}">
                <a16:creationId xmlns:a16="http://schemas.microsoft.com/office/drawing/2014/main" id="{38BDE0C7-FF99-42B2-4C7B-FC60DDD7DF3B}"/>
              </a:ext>
            </a:extLst>
          </p:cNvPr>
          <p:cNvSpPr txBox="1"/>
          <p:nvPr/>
        </p:nvSpPr>
        <p:spPr>
          <a:xfrm>
            <a:off x="6174658" y="4817592"/>
            <a:ext cx="2614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Manipulação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aixaDeTexto 9">
            <a:extLst>
              <a:ext uri="{FF2B5EF4-FFF2-40B4-BE49-F238E27FC236}">
                <a16:creationId xmlns:a16="http://schemas.microsoft.com/office/drawing/2014/main" id="{EA02233E-1693-6BB4-DADF-A257E0BF94E3}"/>
              </a:ext>
            </a:extLst>
          </p:cNvPr>
          <p:cNvSpPr txBox="1"/>
          <p:nvPr/>
        </p:nvSpPr>
        <p:spPr>
          <a:xfrm>
            <a:off x="6288234" y="4407940"/>
            <a:ext cx="2614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Decoração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
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BAB7A22C-94FB-28FC-AF07-32781DAA0809}"/>
              </a:ext>
            </a:extLst>
          </p:cNvPr>
          <p:cNvSpPr txBox="1"/>
          <p:nvPr/>
        </p:nvSpPr>
        <p:spPr>
          <a:xfrm>
            <a:off x="6376468" y="4005257"/>
            <a:ext cx="2614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Tokenismo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Google Shape;1139;p32">
            <a:extLst>
              <a:ext uri="{FF2B5EF4-FFF2-40B4-BE49-F238E27FC236}">
                <a16:creationId xmlns:a16="http://schemas.microsoft.com/office/drawing/2014/main" id="{A280F101-6DED-F206-717D-661C9FEFA960}"/>
              </a:ext>
            </a:extLst>
          </p:cNvPr>
          <p:cNvSpPr txBox="1">
            <a:spLocks/>
          </p:cNvSpPr>
          <p:nvPr/>
        </p:nvSpPr>
        <p:spPr>
          <a:xfrm>
            <a:off x="10157591" y="4525019"/>
            <a:ext cx="1541024" cy="84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</a:pPr>
            <a:r>
              <a:rPr lang="pt-PT" sz="900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Adaptado de:
</a:t>
            </a:r>
            <a:r>
              <a:rPr lang="pt-PT" sz="9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HART, R. (1992), </a:t>
            </a:r>
            <a:r>
              <a:rPr lang="pt-PT" sz="900" dirty="0" err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Children's</a:t>
            </a:r>
            <a:r>
              <a:rPr lang="pt-PT" sz="9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PT" sz="900" dirty="0" err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participation</a:t>
            </a:r>
            <a:r>
              <a:rPr lang="pt-PT" sz="9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t-PT" sz="900" dirty="0" err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pt-PT" sz="9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PT" sz="900" dirty="0" err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tokenism</a:t>
            </a:r>
            <a:r>
              <a:rPr lang="pt-PT" sz="9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pt-PT" sz="900" dirty="0" err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citizenship</a:t>
            </a:r>
            <a:r>
              <a:rPr lang="pt-PT" sz="9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Florença: Centro Internacional de Desenvolvimento Infantil da UNICEF.
</a:t>
            </a:r>
            <a:endParaRPr lang="en-US" sz="900" dirty="0">
              <a:solidFill>
                <a:srgbClr val="76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 Enterprise PP-template 2" id="{E7286CFE-0D0F-0947-B333-507D6791D727}" vid="{301829C8-4940-A947-A23B-F39A4FF2D70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 Enterprise PP-template 2</Template>
  <TotalTime>2552</TotalTime>
  <Words>1343</Words>
  <Application>Microsoft Office PowerPoint</Application>
  <PresentationFormat>Widescreen</PresentationFormat>
  <Paragraphs>64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Nova Light</vt:lpstr>
      <vt:lpstr>Arial Nova Light </vt:lpstr>
      <vt:lpstr>Calibri</vt:lpstr>
      <vt:lpstr>Open Sans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Enterprise</dc:title>
  <dc:creator>APR_Joana</dc:creator>
  <cp:lastModifiedBy>Rightchallenge Associação</cp:lastModifiedBy>
  <cp:revision>354</cp:revision>
  <cp:lastPrinted>2019-09-20T11:27:25Z</cp:lastPrinted>
  <dcterms:created xsi:type="dcterms:W3CDTF">2019-04-05T09:40:46Z</dcterms:created>
  <dcterms:modified xsi:type="dcterms:W3CDTF">2023-05-31T08:39:14Z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954308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