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0018713" cy="68897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4S0d7xNRDl92oxZNzIas+yvdu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Torta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Torta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BD7C-4B33-8C2B-5FE5F5823DAB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BD7C-4B33-8C2B-5FE5F5823DAB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BD7C-4B33-8C2B-5FE5F5823DAB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BD7C-4B33-8C2B-5FE5F5823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F4E6-48F2-B869-1EEBE67DC1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41442" cy="34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74952" y="1"/>
            <a:ext cx="4341442" cy="34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44067"/>
            <a:ext cx="4341442" cy="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/>
          <p:nvPr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ver">
  <p:cSld name="2_Cov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/>
          <p:nvPr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1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Picture">
  <p:cSld name="Slide-Pictur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575445" y="2146381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>
            <a:spLocks noGrp="1"/>
          </p:cNvSpPr>
          <p:nvPr>
            <p:ph type="pic" idx="2"/>
          </p:nvPr>
        </p:nvSpPr>
        <p:spPr>
          <a:xfrm>
            <a:off x="6102350" y="2146381"/>
            <a:ext cx="5246688" cy="32131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15"/>
          <p:cNvSpPr txBox="1">
            <a:spLocks noGrp="1"/>
          </p:cNvSpPr>
          <p:nvPr>
            <p:ph type="body" idx="3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text">
  <p:cSld name="Slide-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2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3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6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-text">
  <p:cSld name="1_Slide-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2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3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6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Project Number: 2021-2-PT02-KA220-YOU-000049028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Media">
  <p:cSld name="Slide-Media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>
            <a:spLocks noGrp="1"/>
          </p:cNvSpPr>
          <p:nvPr>
            <p:ph type="media" idx="2"/>
          </p:nvPr>
        </p:nvSpPr>
        <p:spPr>
          <a:xfrm>
            <a:off x="6301872" y="2163383"/>
            <a:ext cx="5064125" cy="329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575445" y="2173786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3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">
  <p:cSld name="Chapter 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0592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805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pter Title">
  <p:cSld name="2_Chapter 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0592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805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8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Pie">
  <p:cSld name="Slide Pi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639686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44" name="Google Shape;44;p19"/>
          <p:cNvGraphicFramePr/>
          <p:nvPr/>
        </p:nvGraphicFramePr>
        <p:xfrm>
          <a:off x="5967501" y="1666698"/>
          <a:ext cx="5593927" cy="347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Half">
  <p:cSld name="Slide-Half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/>
          <p:nvPr/>
        </p:nvSpPr>
        <p:spPr>
          <a:xfrm>
            <a:off x="4593265" y="3036"/>
            <a:ext cx="7598735" cy="5855503"/>
          </a:xfrm>
          <a:prstGeom prst="rect">
            <a:avLst/>
          </a:prstGeom>
          <a:solidFill>
            <a:srgbClr val="D8D8D8">
              <a:alpha val="4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5483936" y="1724664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5482925" y="2459619"/>
            <a:ext cx="4762500" cy="241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>
            <a:spLocks noGrp="1"/>
          </p:cNvSpPr>
          <p:nvPr>
            <p:ph type="pic" idx="3"/>
          </p:nvPr>
        </p:nvSpPr>
        <p:spPr>
          <a:xfrm>
            <a:off x="0" y="1228175"/>
            <a:ext cx="4592638" cy="46297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0"/>
          <p:cNvSpPr/>
          <p:nvPr/>
        </p:nvSpPr>
        <p:spPr>
          <a:xfrm>
            <a:off x="4934" y="-13360"/>
            <a:ext cx="12187066" cy="12415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0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coe.int/en/web/campaign-free-to-speak-safe-to-learn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ascuoladiopencoesione.it/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op.europa.eu/en/publication-detail/-/publication/651a6438-7357-11ec-9136-01aa75ed71a1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://electionville.se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coe.int/en/web/campaign-free-to-speak-safe-to-lear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www.ascuoladiopencoesione.it/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ascuoladiopencoesione.it/en/ASOCEU_videos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electionville.s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/>
        </p:nvSpPr>
        <p:spPr>
          <a:xfrm>
            <a:off x="6096000" y="3407980"/>
            <a:ext cx="5621100" cy="1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 </a:t>
            </a:r>
            <a:r>
              <a:rPr lang="en-US" sz="2400">
                <a:solidFill>
                  <a:schemeClr val="lt1"/>
                </a:solidFill>
              </a:rPr>
              <a:t>1 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Lição 2: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Estudos de casos e boas práticas 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8623606" y="4345159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body" idx="1"/>
          </p:nvPr>
        </p:nvSpPr>
        <p:spPr>
          <a:xfrm>
            <a:off x="575445" y="2457533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 txBox="1"/>
          <p:nvPr/>
        </p:nvSpPr>
        <p:spPr>
          <a:xfrm>
            <a:off x="1164781" y="1510599"/>
            <a:ext cx="9429808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ASOC. (2023). </a:t>
            </a: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OpenCoesione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 Scuola Di OpenCoesione.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ascuoladiopencoesione.it/en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Conselho da Europa. (2023). </a:t>
            </a: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Campanha "Livre para falar, seguro para aprender" Escolas Democráticas para Todos - Escolas Democráticas para Todos -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www.coe.int. Escolas Democráticas para Todos.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https://www.coe.int/en/web/campaign-free-to-speak-safe-to-learn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Cidade das Eleições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(2023). Electionville.se.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http://electionville.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Wagner, B., Ferro, C., &amp; Gsenger, R. (2022). Democracia e digitalização: manual. In </a:t>
            </a: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Serviço das Publicações da União Europeia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Serviço das Publicações da União Europeia.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https://op.europa.eu/en/publication-detail/-/publication/651a6438-7357-11ec-9136-01aa75ed71a1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 txBox="1">
            <a:spLocks noGrp="1"/>
          </p:cNvSpPr>
          <p:nvPr>
            <p:ph type="body" idx="1"/>
          </p:nvPr>
        </p:nvSpPr>
        <p:spPr>
          <a:xfrm>
            <a:off x="6827923" y="3429000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/>
          </a:p>
        </p:txBody>
      </p:sp>
      <p:sp>
        <p:nvSpPr>
          <p:cNvPr id="259" name="Google Shape;259;p11"/>
          <p:cNvSpPr/>
          <p:nvPr/>
        </p:nvSpPr>
        <p:spPr>
          <a:xfrm>
            <a:off x="8679796" y="4162754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575445" y="2457533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body" idx="3"/>
          </p:nvPr>
        </p:nvSpPr>
        <p:spPr>
          <a:xfrm>
            <a:off x="1190047" y="860757"/>
            <a:ext cx="10559727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</a:pPr>
            <a:r>
              <a:rPr lang="en-US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Projeto "Livre para </a:t>
            </a:r>
            <a:r>
              <a:rPr lang="en-US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Falar</a:t>
            </a:r>
            <a:r>
              <a:rPr lang="en-US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Seguro para </a:t>
            </a:r>
            <a:r>
              <a:rPr lang="en-US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Aprender</a:t>
            </a:r>
            <a:r>
              <a:rPr lang="en-US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Escolas</a:t>
            </a:r>
            <a:r>
              <a:rPr lang="en-US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Democráticas</a:t>
            </a:r>
            <a:r>
              <a:rPr lang="en-US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US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b="1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3488" y="-98937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 txBox="1"/>
          <p:nvPr/>
        </p:nvSpPr>
        <p:spPr>
          <a:xfrm>
            <a:off x="438578" y="4457187"/>
            <a:ext cx="7097364" cy="14143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Desenvolvido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Conselho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Euroopeu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sob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égide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"Quadro de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Referência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a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". </a:t>
            </a:r>
            <a:endParaRPr dirty="0"/>
          </a:p>
          <a:p>
            <a:pPr marL="228600" marR="0" lvl="0" indent="-1270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Vê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escola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instrumento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eficaz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salvaguardar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realçar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importância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dos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br>
              <a:rPr lang="en-US" sz="18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2745744" y="1387373"/>
            <a:ext cx="6858030" cy="830956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6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ensinar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alunos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desde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cedo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atitudes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podem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desenvolver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se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tornarem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cidadãos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activos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numa</a:t>
            </a:r>
            <a:endParaRPr lang="en-US"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sociedade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438578" y="4034913"/>
            <a:ext cx="39188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Características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principais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6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38577" y="2094948"/>
            <a:ext cx="7384997" cy="14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Prioridades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6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criação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linguagem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comum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Promoção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valores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inclusão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tolerância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Escolas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funcionam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abordando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controversas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dizem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respeito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professores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alunos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respetivas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famílias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imigração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extremismo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o bullying e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radicalização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4597928" y="282265"/>
            <a:ext cx="34579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ESTUDO DE CASO 1</a:t>
            </a:r>
            <a:endParaRPr sz="18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91193" y="2819028"/>
            <a:ext cx="3570699" cy="200078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 txBox="1"/>
          <p:nvPr/>
        </p:nvSpPr>
        <p:spPr>
          <a:xfrm>
            <a:off x="5721167" y="5563712"/>
            <a:ext cx="62625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Conselho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Europeu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2023)</a:t>
            </a:r>
            <a:endParaRPr dirty="0"/>
          </a:p>
        </p:txBody>
      </p:sp>
      <p:sp>
        <p:nvSpPr>
          <p:cNvPr id="95" name="Google Shape;95;p3"/>
          <p:cNvSpPr txBox="1"/>
          <p:nvPr/>
        </p:nvSpPr>
        <p:spPr>
          <a:xfrm>
            <a:off x="9186574" y="4797407"/>
            <a:ext cx="21677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 de Freepik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735159" y="2679216"/>
            <a:ext cx="5467032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Temas de </a:t>
            </a:r>
            <a:r>
              <a:rPr lang="en-US" sz="18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projectos</a:t>
            </a: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escolas</a:t>
            </a: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democráticas</a:t>
            </a: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735159" y="3116493"/>
            <a:ext cx="5467032" cy="1643486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Abordagem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questões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controversas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Lidar com a propaganda,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desinformação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notícias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falsas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Melhorar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bem-estar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escolas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Fazer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ouvir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vozes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crianças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dos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estudantes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Prevenir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violência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intimidação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Luta contra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discriminação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627434" y="5004445"/>
            <a:ext cx="8742809" cy="830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informações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consultar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sítio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Web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oficial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Conselho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Europeu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"Livre para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falar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Seguro para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aprender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Escolas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Democráticas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para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Todos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é um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projeto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Conselho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Europeu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para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escolas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16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toda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Europa. 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4391462" y="356742"/>
            <a:ext cx="32072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ESTUDO DE CASO 1</a:t>
            </a:r>
            <a:endParaRPr sz="18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627434" y="1581960"/>
            <a:ext cx="576273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2000" b="1" i="1" u="none" strike="noStrike" cap="none" dirty="0" err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desenvolvimento</a:t>
            </a:r>
            <a:r>
              <a:rPr lang="en-US" sz="2000" b="1" i="1" u="none" strike="noStrike" cap="none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i="1" u="none" strike="noStrike" cap="none" dirty="0" err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2000" b="1" i="1" u="none" strike="noStrike" cap="none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 dirty="0" err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US" sz="2000" b="1" i="1" u="none" strike="noStrike" cap="none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000" b="1" i="1" u="none" strike="noStrike" cap="none" dirty="0" err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Democracia</a:t>
            </a:r>
            <a:r>
              <a:rPr lang="en-US" sz="2000" b="1" i="1" u="none" strike="noStrike" cap="none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é </a:t>
            </a:r>
            <a:r>
              <a:rPr lang="en-US" sz="2000" b="1" i="1" u="none" strike="noStrike" cap="none" dirty="0" err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2000" b="1" i="1" u="none" strike="noStrike" cap="none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prioridade</a:t>
            </a:r>
            <a:r>
              <a:rPr lang="en-US" sz="2000" b="1" i="1" u="none" strike="noStrike" cap="none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fundamental </a:t>
            </a:r>
            <a:r>
              <a:rPr lang="en-US" sz="2000" b="1" i="1" u="none" strike="noStrike" cap="none" dirty="0" err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deste</a:t>
            </a:r>
            <a:r>
              <a:rPr lang="en-US" sz="2000" b="1" i="1" u="none" strike="noStrike" cap="none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projeto</a:t>
            </a:r>
            <a:r>
              <a:rPr lang="en-US" sz="2000" b="1" i="1" u="none" strike="noStrike" cap="none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i="1" u="none" strike="noStrike" cap="none" dirty="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 descr="Θαυμαστικό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0371" y="139299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Θαυμαστικό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04618" y="144827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744413" y="1656215"/>
            <a:ext cx="4883130" cy="25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8497995" y="4444568"/>
            <a:ext cx="21677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Freepik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9050286" y="5566461"/>
            <a:ext cx="26994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Conselho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Europeu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2023)</a:t>
            </a:r>
            <a:endParaRPr dirty="0"/>
          </a:p>
        </p:txBody>
      </p:sp>
      <p:sp>
        <p:nvSpPr>
          <p:cNvPr id="2" name="Google Shape;78;p3">
            <a:extLst>
              <a:ext uri="{FF2B5EF4-FFF2-40B4-BE49-F238E27FC236}">
                <a16:creationId xmlns:a16="http://schemas.microsoft.com/office/drawing/2014/main" id="{FAB7FF1B-A98A-34B3-C3F1-B13D4B1984AD}"/>
              </a:ext>
            </a:extLst>
          </p:cNvPr>
          <p:cNvSpPr txBox="1">
            <a:spLocks/>
          </p:cNvSpPr>
          <p:nvPr/>
        </p:nvSpPr>
        <p:spPr>
          <a:xfrm>
            <a:off x="1190047" y="860757"/>
            <a:ext cx="10559727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757070"/>
              </a:buClr>
              <a:buSzPts val="2000"/>
            </a:pPr>
            <a:r>
              <a:rPr lang="pt-PT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Projeto "Livre para Falar, Seguro para Aprender" Escolas Democráticas para Todos"</a:t>
            </a:r>
          </a:p>
          <a:p>
            <a:pPr marL="0" indent="0">
              <a:lnSpc>
                <a:spcPct val="90000"/>
              </a:lnSpc>
              <a:buClr>
                <a:schemeClr val="dk1"/>
              </a:buClr>
              <a:buSzPts val="2000"/>
            </a:pPr>
            <a:endParaRPr lang="pt-P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body" idx="3"/>
          </p:nvPr>
        </p:nvSpPr>
        <p:spPr>
          <a:xfrm>
            <a:off x="2177889" y="810296"/>
            <a:ext cx="8005873" cy="6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b="1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b="1" dirty="0" err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Itália</a:t>
            </a:r>
            <a:r>
              <a:rPr lang="en-US" b="1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- ASOC (Na Escola de Coesão </a:t>
            </a:r>
            <a:r>
              <a:rPr lang="en-US" b="1" dirty="0" err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Aberta</a:t>
            </a:r>
            <a:r>
              <a:rPr lang="en-US" b="1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)"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3488" y="-98937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2688936" y="1583575"/>
            <a:ext cx="7683362" cy="338514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6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compreender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comunidade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540043" y="2188512"/>
            <a:ext cx="39188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Principais características da ASOC:</a:t>
            </a:r>
            <a:endParaRPr sz="16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4435263" y="558321"/>
            <a:ext cx="29606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ESTUDO DE CASO 2</a:t>
            </a:r>
            <a:endParaRPr sz="18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540043" y="2715632"/>
            <a:ext cx="4687050" cy="2062063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educativo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financiado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italianos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europeus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Utilização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dados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abertos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acompanhamento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investigação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cívica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nível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europeu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nível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nacional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Utilização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tecnologias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digitais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estatísticas</a:t>
            </a:r>
            <a:endParaRPr dirty="0"/>
          </a:p>
        </p:txBody>
      </p:sp>
      <p:sp>
        <p:nvSpPr>
          <p:cNvPr id="138" name="Google Shape;138;p22"/>
          <p:cNvSpPr txBox="1"/>
          <p:nvPr/>
        </p:nvSpPr>
        <p:spPr>
          <a:xfrm>
            <a:off x="457004" y="4896960"/>
            <a:ext cx="563899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informações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</a:t>
            </a:r>
            <a:r>
              <a:rPr lang="en-US" sz="14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oficial</a:t>
            </a:r>
            <a:r>
              <a:rPr lang="en-US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 ASOC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6435425" y="2715632"/>
            <a:ext cx="4890467" cy="830997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alunos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competir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escolas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nível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nacional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também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nível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europeu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40" name="Google Shape;140;p22"/>
          <p:cNvSpPr txBox="1"/>
          <p:nvPr/>
        </p:nvSpPr>
        <p:spPr>
          <a:xfrm>
            <a:off x="6435425" y="3747953"/>
            <a:ext cx="4890467" cy="584775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Recompensas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tais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visitas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instituições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europeias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países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UE </a:t>
            </a:r>
            <a:endParaRPr dirty="0"/>
          </a:p>
        </p:txBody>
      </p:sp>
      <p:sp>
        <p:nvSpPr>
          <p:cNvPr id="141" name="Google Shape;141;p22"/>
          <p:cNvSpPr txBox="1"/>
          <p:nvPr/>
        </p:nvSpPr>
        <p:spPr>
          <a:xfrm>
            <a:off x="6721522" y="2188512"/>
            <a:ext cx="42701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Assume a forma de </a:t>
            </a:r>
            <a:r>
              <a:rPr lang="en-US" sz="16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concorrência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6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5364967" y="5501937"/>
            <a:ext cx="62625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(ASOC, 2023)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3488" y="-98937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2089893" y="1561199"/>
            <a:ext cx="1642035" cy="36929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endParaRPr sz="1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795712" y="2162088"/>
            <a:ext cx="4542168" cy="3508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Ajuda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alunos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compreender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que é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responsabilizar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autoridades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locais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pelos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fundos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gastam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pela forma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utilizam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dirty="0"/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Compreender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descoberta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fundos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nível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nacional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europeu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as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podem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implementados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🡪"/>
            </a:pPr>
            <a:endParaRPr lang="en-US"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amplas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equipa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pensamento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crítico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recolha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análise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dados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abertos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resolução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comunicação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intercâmbios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interculturais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08279" y="2161155"/>
            <a:ext cx="5979003" cy="291480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7808747" y="4922072"/>
            <a:ext cx="21677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 de Freepik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795712" y="5748398"/>
            <a:ext cx="6262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(ASOC, 2023)</a:t>
            </a:r>
            <a:endParaRPr/>
          </a:p>
        </p:txBody>
      </p:sp>
      <p:sp>
        <p:nvSpPr>
          <p:cNvPr id="4" name="Google Shape;124;p22">
            <a:extLst>
              <a:ext uri="{FF2B5EF4-FFF2-40B4-BE49-F238E27FC236}">
                <a16:creationId xmlns:a16="http://schemas.microsoft.com/office/drawing/2014/main" id="{268FB979-68EB-8917-AB3C-0875A2F15AA7}"/>
              </a:ext>
            </a:extLst>
          </p:cNvPr>
          <p:cNvSpPr txBox="1">
            <a:spLocks/>
          </p:cNvSpPr>
          <p:nvPr/>
        </p:nvSpPr>
        <p:spPr>
          <a:xfrm>
            <a:off x="2177889" y="810296"/>
            <a:ext cx="8005873" cy="6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pt-PT" b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"Itália - ASOC (Na Escola de Coesão Aberta)" </a:t>
            </a:r>
            <a:endParaRPr lang="pt-PT"/>
          </a:p>
          <a:p>
            <a:pPr marL="0" indent="0"/>
            <a:endParaRPr lang="pt-PT" dirty="0"/>
          </a:p>
        </p:txBody>
      </p:sp>
      <p:sp>
        <p:nvSpPr>
          <p:cNvPr id="5" name="Google Shape;136;p22">
            <a:extLst>
              <a:ext uri="{FF2B5EF4-FFF2-40B4-BE49-F238E27FC236}">
                <a16:creationId xmlns:a16="http://schemas.microsoft.com/office/drawing/2014/main" id="{835A338E-7F25-6D35-B74F-CD07F17B12E1}"/>
              </a:ext>
            </a:extLst>
          </p:cNvPr>
          <p:cNvSpPr txBox="1"/>
          <p:nvPr/>
        </p:nvSpPr>
        <p:spPr>
          <a:xfrm>
            <a:off x="4435263" y="558321"/>
            <a:ext cx="29606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ESTUDO DE CASO 2</a:t>
            </a:r>
            <a:endParaRPr sz="18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443" y="2724162"/>
            <a:ext cx="4673006" cy="33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682943" y="1933887"/>
            <a:ext cx="609790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implementado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multilingue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o qual as 4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lições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ASOC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italiano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agora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disponíveis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línguas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países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participantes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grego,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búlgaro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catalão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croata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português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78" name="Google Shape;178;p24"/>
          <p:cNvSpPr txBox="1"/>
          <p:nvPr/>
        </p:nvSpPr>
        <p:spPr>
          <a:xfrm>
            <a:off x="682943" y="1480765"/>
            <a:ext cx="6097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Expansão do projeto a nível internacional:</a:t>
            </a:r>
            <a:endParaRPr sz="18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6698496" y="5069943"/>
            <a:ext cx="50224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 com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vídeos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educativos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ASOC EU: </a:t>
            </a:r>
            <a:r>
              <a:rPr lang="en-US" sz="1400" b="0" i="0" u="sng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http: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//www.ascuoladiopencoesione.it/en/ASOCEU_videos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89858" y="1509173"/>
            <a:ext cx="3095708" cy="309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>
            <a:off x="8057597" y="4632285"/>
            <a:ext cx="21677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 de Freepik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656442" y="2860597"/>
            <a:ext cx="62625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(ASOC, 2023)</a:t>
            </a:r>
            <a:endParaRPr dirty="0"/>
          </a:p>
        </p:txBody>
      </p:sp>
      <p:sp>
        <p:nvSpPr>
          <p:cNvPr id="2" name="Google Shape;124;p22">
            <a:extLst>
              <a:ext uri="{FF2B5EF4-FFF2-40B4-BE49-F238E27FC236}">
                <a16:creationId xmlns:a16="http://schemas.microsoft.com/office/drawing/2014/main" id="{DEF2EBB1-1860-1548-2F27-6DB1EF8DDC34}"/>
              </a:ext>
            </a:extLst>
          </p:cNvPr>
          <p:cNvSpPr txBox="1">
            <a:spLocks/>
          </p:cNvSpPr>
          <p:nvPr/>
        </p:nvSpPr>
        <p:spPr>
          <a:xfrm>
            <a:off x="2177889" y="810296"/>
            <a:ext cx="8005873" cy="6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spcBef>
                <a:spcPts val="1000"/>
              </a:spcBef>
              <a:buSzPts val="2000"/>
            </a:pPr>
            <a:r>
              <a:rPr lang="pt-PT" b="1">
                <a:solidFill>
                  <a:srgbClr val="757070"/>
                </a:solidFill>
              </a:rPr>
              <a:t>"Itália - ASOC (Na Escola de Coesão Aberta)" </a:t>
            </a:r>
            <a:endParaRPr lang="pt-PT"/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endParaRPr lang="pt-PT" dirty="0"/>
          </a:p>
        </p:txBody>
      </p:sp>
      <p:sp>
        <p:nvSpPr>
          <p:cNvPr id="3" name="Google Shape;136;p22">
            <a:extLst>
              <a:ext uri="{FF2B5EF4-FFF2-40B4-BE49-F238E27FC236}">
                <a16:creationId xmlns:a16="http://schemas.microsoft.com/office/drawing/2014/main" id="{81699A71-E843-64B0-EDBA-BC3729C03478}"/>
              </a:ext>
            </a:extLst>
          </p:cNvPr>
          <p:cNvSpPr txBox="1"/>
          <p:nvPr/>
        </p:nvSpPr>
        <p:spPr>
          <a:xfrm>
            <a:off x="4435263" y="558321"/>
            <a:ext cx="29606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ESTUDO DE CASO 2</a:t>
            </a:r>
            <a:endParaRPr sz="18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/>
        </p:nvSpPr>
        <p:spPr>
          <a:xfrm>
            <a:off x="492999" y="1705734"/>
            <a:ext cx="60979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Jogo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educativo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apresentado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Instituto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Sueco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é um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método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inovador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sensibilização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participação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cívica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a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governação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local.</a:t>
            </a:r>
            <a:endParaRPr dirty="0"/>
          </a:p>
        </p:txBody>
      </p:sp>
      <p:sp>
        <p:nvSpPr>
          <p:cNvPr id="199" name="Google Shape;199;p25"/>
          <p:cNvSpPr txBox="1"/>
          <p:nvPr/>
        </p:nvSpPr>
        <p:spPr>
          <a:xfrm>
            <a:off x="492999" y="2737303"/>
            <a:ext cx="6097904" cy="58477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Trata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-se de um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jogo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ficção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em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formato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digital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introduzir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alunos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democrático</a:t>
            </a:r>
            <a:endParaRPr dirty="0"/>
          </a:p>
        </p:txBody>
      </p:sp>
      <p:sp>
        <p:nvSpPr>
          <p:cNvPr id="200" name="Google Shape;200;p25"/>
          <p:cNvSpPr txBox="1"/>
          <p:nvPr/>
        </p:nvSpPr>
        <p:spPr>
          <a:xfrm>
            <a:off x="492999" y="3566065"/>
            <a:ext cx="60979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participantes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assumem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papel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conselho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condado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 que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lhes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funciona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tomada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decisões</a:t>
            </a:r>
            <a:endParaRPr dirty="0"/>
          </a:p>
        </p:txBody>
      </p:sp>
      <p:sp>
        <p:nvSpPr>
          <p:cNvPr id="201" name="Google Shape;201;p25"/>
          <p:cNvSpPr txBox="1"/>
          <p:nvPr/>
        </p:nvSpPr>
        <p:spPr>
          <a:xfrm>
            <a:off x="492999" y="4387372"/>
            <a:ext cx="6097904" cy="58477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adequado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idades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as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pessoas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podem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independentemente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filiação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02" name="Google Shape;202;p25"/>
          <p:cNvSpPr txBox="1"/>
          <p:nvPr/>
        </p:nvSpPr>
        <p:spPr>
          <a:xfrm>
            <a:off x="1881135" y="1046150"/>
            <a:ext cx="8005873" cy="6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SUÉCIA - ELECTIONVILLE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4690952" y="572418"/>
            <a:ext cx="28100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ESTUDO DE CASO </a:t>
            </a:r>
            <a:r>
              <a:rPr lang="en-US" sz="1800" b="1" dirty="0">
                <a:solidFill>
                  <a:schemeClr val="accent2"/>
                </a:solidFill>
              </a:rPr>
              <a:t>3</a:t>
            </a:r>
            <a:endParaRPr sz="18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94223" y="1917893"/>
            <a:ext cx="4533320" cy="302221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/>
        </p:nvSpPr>
        <p:spPr>
          <a:xfrm>
            <a:off x="5337868" y="5351915"/>
            <a:ext cx="6097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Webiste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oficial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Electionville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b="0" i="1" u="sng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http: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//electionville.se/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506255" y="5383956"/>
            <a:ext cx="62253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Electionville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2023)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>
            <a:spLocks noGrp="1"/>
          </p:cNvSpPr>
          <p:nvPr>
            <p:ph type="body" idx="3"/>
          </p:nvPr>
        </p:nvSpPr>
        <p:spPr>
          <a:xfrm>
            <a:off x="636875" y="1263037"/>
            <a:ext cx="6936525" cy="45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2 -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Discussão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reflexiva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/>
        </p:nvSpPr>
        <p:spPr>
          <a:xfrm>
            <a:off x="636875" y="1817168"/>
            <a:ext cx="445374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Durante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10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minutos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seguintes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criar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pequenos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3 a 4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pessoas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Dispõem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cerca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10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minutos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debater boas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práticas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projetos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promovam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cívica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é que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promovem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cívica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vossas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escolas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instituições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096000" y="1817168"/>
            <a:ext cx="5320563" cy="273699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8"/>
          <p:cNvSpPr txBox="1"/>
          <p:nvPr/>
        </p:nvSpPr>
        <p:spPr>
          <a:xfrm>
            <a:off x="7907472" y="4650609"/>
            <a:ext cx="21677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 de Freepik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body" idx="1"/>
          </p:nvPr>
        </p:nvSpPr>
        <p:spPr>
          <a:xfrm>
            <a:off x="6956466" y="3062189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Bibliografia</a:t>
            </a: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657164" y="4088821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Microsoft Office PowerPoint</Application>
  <PresentationFormat>Widescreen</PresentationFormat>
  <Paragraphs>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Noto Sans Symbols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APR_Joana</dc:creator>
  <cp:keywords>, docId:D12FEE65E4BA03E4F896D4C2EB609DF1</cp:keywords>
  <cp:lastModifiedBy>Rightchallenge Associação</cp:lastModifiedBy>
  <cp:revision>1</cp:revision>
  <dcterms:created xsi:type="dcterms:W3CDTF">2019-04-05T09:40:46Z</dcterms:created>
  <dcterms:modified xsi:type="dcterms:W3CDTF">2023-07-12T14:53:46Z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954308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