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313" r:id="rId3"/>
    <p:sldId id="309" r:id="rId4"/>
    <p:sldId id="292" r:id="rId5"/>
    <p:sldId id="307" r:id="rId6"/>
    <p:sldId id="308" r:id="rId7"/>
    <p:sldId id="318" r:id="rId8"/>
    <p:sldId id="282" r:id="rId9"/>
    <p:sldId id="281" r:id="rId10"/>
    <p:sldId id="269" r:id="rId11"/>
  </p:sldIdLst>
  <p:sldSz cx="12192000" cy="6858000"/>
  <p:notesSz cx="10018713" cy="6889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768"/>
    <a:srgbClr val="23225E"/>
    <a:srgbClr val="880592"/>
    <a:srgbClr val="815387"/>
    <a:srgbClr val="0E879D"/>
    <a:srgbClr val="522874"/>
    <a:srgbClr val="F2F2F2"/>
    <a:srgbClr val="000000"/>
    <a:srgbClr val="98CB54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3" autoAdjust="0"/>
    <p:restoredTop sz="96723" autoAdjust="0"/>
  </p:normalViewPr>
  <p:slideViewPr>
    <p:cSldViewPr snapToGrid="0" snapToObjects="1">
      <p:cViewPr varScale="1">
        <p:scale>
          <a:sx n="92" d="100"/>
          <a:sy n="92" d="100"/>
        </p:scale>
        <p:origin x="8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2" d="100"/>
          <a:sy n="112" d="100"/>
        </p:scale>
        <p:origin x="21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Pie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Pie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7C-4B33-8C2B-5FE5F5823DAB}"/>
              </c:ext>
            </c:extLst>
          </c:dPt>
          <c:dPt>
            <c:idx val="1"/>
            <c:bubble3D val="0"/>
            <c:spPr>
              <a:solidFill>
                <a:schemeClr val="accent3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7C-4B33-8C2B-5FE5F5823DAB}"/>
              </c:ext>
            </c:extLst>
          </c:dPt>
          <c:dPt>
            <c:idx val="2"/>
            <c:bubble3D val="0"/>
            <c:spPr>
              <a:solidFill>
                <a:schemeClr val="accent3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7C-4B33-8C2B-5FE5F5823DAB}"/>
              </c:ext>
            </c:extLst>
          </c:dPt>
          <c:dPt>
            <c:idx val="3"/>
            <c:bubble3D val="0"/>
            <c:spPr>
              <a:solidFill>
                <a:schemeClr val="accent3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7C-4B33-8C2B-5FE5F5823D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E6-48F2-B869-1EEBE67DC13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8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4952" y="1"/>
            <a:ext cx="4341442" cy="34568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BC2B9CA-B962-FA48-A39C-8C8ED4FA9363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4067"/>
            <a:ext cx="4341442" cy="34568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4952" y="6544067"/>
            <a:ext cx="4341442" cy="34568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C9B47F8-11D6-4544-9F0C-CADF75B02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52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1442" cy="34568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74952" y="1"/>
            <a:ext cx="4341442" cy="345684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C0C757C-49EE-4768-BD00-CCC323186A90}" type="datetimeFigureOut">
              <a:rPr lang="fr-FR" smtClean="0"/>
              <a:t>05/06/2023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2013"/>
            <a:ext cx="4132263" cy="2324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01872" y="3315691"/>
            <a:ext cx="8014970" cy="2712840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44067"/>
            <a:ext cx="4341442" cy="34568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74952" y="6544067"/>
            <a:ext cx="4341442" cy="345683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FE32EAE-2BD6-4C35-B307-9A1A73F13CF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992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4DB248-E900-4BDA-BD92-9EC7108AE056}"/>
              </a:ext>
            </a:extLst>
          </p:cNvPr>
          <p:cNvSpPr/>
          <p:nvPr userDrawn="1"/>
        </p:nvSpPr>
        <p:spPr>
          <a:xfrm>
            <a:off x="606615" y="4626343"/>
            <a:ext cx="750250" cy="4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C1BC8-FDC3-4E79-93E2-B6E9CA36B3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1E3E0F6C-80AE-74E1-E1B8-398D11CE1C5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197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EB77BB-8224-47A8-92E6-05C96BB8A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</p:spPr>
      </p:pic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DB098773-831B-4B87-8ADB-C33D84C113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2698" y="2419776"/>
            <a:ext cx="4151647" cy="3955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3200" b="1" cap="none" spc="300" baseline="0">
                <a:solidFill>
                  <a:srgbClr val="880592"/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87E78F1-FA98-711E-5CD1-937C45363A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766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EB77BB-8224-47A8-92E6-05C96BB8AC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</p:spPr>
      </p:pic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DB098773-831B-4B87-8ADB-C33D84C113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82698" y="2419776"/>
            <a:ext cx="4151647" cy="395563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3200" b="1" cap="none" spc="300" baseline="0">
                <a:solidFill>
                  <a:srgbClr val="880592"/>
                </a:solidFill>
                <a:latin typeface="+mn-lt"/>
                <a:ea typeface="Open Sans Condensed" panose="020B0806030504020204" pitchFamily="34" charset="0"/>
                <a:cs typeface="Open Sans Condensed" panose="020B0806030504020204" pitchFamily="34" charset="0"/>
              </a:defRPr>
            </a:lvl1pPr>
          </a:lstStyle>
          <a:p>
            <a:pPr lvl="0"/>
            <a:r>
              <a:rPr lang="en-US" dirty="0"/>
              <a:t>Chapter 2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357D21F-2450-6005-D7ED-2B9B7446DE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249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spc="0" baseline="0">
                <a:solidFill>
                  <a:schemeClr val="tx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74434" y="2061445"/>
            <a:ext cx="4762500" cy="29400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standard.</a:t>
            </a:r>
            <a:endParaRPr lang="en-US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956257" y="2061445"/>
            <a:ext cx="4762500" cy="29400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  <a:endParaRPr lang="en-US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5F75C9D-11E9-212B-7E80-D59D5D7702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323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P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9686" y="1498519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spc="0" baseline="0">
                <a:solidFill>
                  <a:schemeClr val="tx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40551087-6487-42E4-98AD-1153326BB47D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526933570"/>
              </p:ext>
            </p:extLst>
          </p:nvPr>
        </p:nvGraphicFramePr>
        <p:xfrm>
          <a:off x="5967501" y="1666698"/>
          <a:ext cx="5593927" cy="347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D652A9-BDC3-4A1F-82C5-FF364E3454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434" y="2061445"/>
            <a:ext cx="4762500" cy="29400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b="0" i="0" baseline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standard.</a:t>
            </a:r>
            <a:endParaRPr lang="en-US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2490CEB-3F5F-EA7A-31E5-FFACC83A0A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349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76E0507-54F0-4CE0-8606-F888070418B9}"/>
              </a:ext>
            </a:extLst>
          </p:cNvPr>
          <p:cNvSpPr/>
          <p:nvPr userDrawn="1"/>
        </p:nvSpPr>
        <p:spPr>
          <a:xfrm>
            <a:off x="4593265" y="3036"/>
            <a:ext cx="7598735" cy="5855503"/>
          </a:xfrm>
          <a:prstGeom prst="rect">
            <a:avLst/>
          </a:prstGeom>
          <a:solidFill>
            <a:schemeClr val="bg1">
              <a:lumMod val="85000"/>
              <a:alpha val="47843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1D472E9-DB8F-468A-9A10-51A0FA3E5B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83936" y="1724664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spc="0" baseline="0">
                <a:solidFill>
                  <a:schemeClr val="tx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E878373F-F900-428F-8F1F-F4455A7D14F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82925" y="2459619"/>
            <a:ext cx="4762500" cy="24152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90581A4-38AB-4699-884A-45842237FF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228175"/>
            <a:ext cx="4592638" cy="4629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6C5222-8813-4AC5-A744-0CAA485F9844}"/>
              </a:ext>
            </a:extLst>
          </p:cNvPr>
          <p:cNvSpPr/>
          <p:nvPr userDrawn="1"/>
        </p:nvSpPr>
        <p:spPr>
          <a:xfrm>
            <a:off x="4934" y="-13360"/>
            <a:ext cx="12187066" cy="124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A02A68F-F811-1222-98F2-084354FC67C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530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75445" y="2146381"/>
            <a:ext cx="4826000" cy="33528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102350" y="2146381"/>
            <a:ext cx="5246688" cy="32131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endParaRPr lang="el-GR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51D472E9-DB8F-468A-9A10-51A0FA3E5B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spc="0" baseline="0">
                <a:solidFill>
                  <a:schemeClr val="tx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C057BC6-24E7-A4DC-21A8-822D492B8B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4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FAF02170-9ADB-402B-BA82-D275A87BB29C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6301872" y="2163383"/>
            <a:ext cx="5064125" cy="3291288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E91CE5F-3EBF-44CD-99D4-EFADFA1F17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5445" y="2173786"/>
            <a:ext cx="4826000" cy="33528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CA70128-1DED-48E9-A437-2230F0E915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445" y="1498519"/>
            <a:ext cx="4761489" cy="35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cap="none" spc="0" baseline="0">
                <a:solidFill>
                  <a:schemeClr val="tx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l-GR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C333EAB-DF33-E435-55FF-0AFF81817F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96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4DB248-E900-4BDA-BD92-9EC7108AE056}"/>
              </a:ext>
            </a:extLst>
          </p:cNvPr>
          <p:cNvSpPr/>
          <p:nvPr userDrawn="1"/>
        </p:nvSpPr>
        <p:spPr>
          <a:xfrm>
            <a:off x="606615" y="4626343"/>
            <a:ext cx="750250" cy="4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6C1BC8-FDC3-4E79-93E2-B6E9CA36B3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579" y="20807"/>
            <a:ext cx="12116841" cy="6816386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566EEE03-6796-9FBC-3963-7420B07D29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44265" y="138499"/>
            <a:ext cx="361015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Project Number: 2021-2-PT02-KA220-YOU-000049028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711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49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81" r:id="rId3"/>
    <p:sldLayoutId id="2147483662" r:id="rId4"/>
    <p:sldLayoutId id="2147483672" r:id="rId5"/>
    <p:sldLayoutId id="2147483673" r:id="rId6"/>
    <p:sldLayoutId id="2147483669" r:id="rId7"/>
    <p:sldLayoutId id="2147483671" r:id="rId8"/>
    <p:sldLayoutId id="2147483682" r:id="rId9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www.youlead-project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hyperlink" Target="https://creativecommons.org/licenses/by/3.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hyperlink" Target="https://creativecommons.org/licenses/by/4.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4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www.youtube.com/watch?v=-qkuQmBgQE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hyperlink" Target="https://www.youtube.com/watch?v=vyze4Gf8H8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hyperlink" Target="https://www.youtube.com/watch?v=z5KpLUlArbY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5.jp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DDF968-20F4-E813-D897-17AAEB31D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F4A0428-5D79-C201-6BD6-BCA97A4CF3BD}"/>
              </a:ext>
            </a:extLst>
          </p:cNvPr>
          <p:cNvSpPr/>
          <p:nvPr/>
        </p:nvSpPr>
        <p:spPr>
          <a:xfrm>
            <a:off x="8949653" y="4139133"/>
            <a:ext cx="750250" cy="4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879D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4199ED8-FAA7-F43D-6D26-02B733CEC16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DBA7DA-F428-6246-21F4-D3D0F35F12A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5975D8-5BA3-98F4-9133-B5CA2AC4C68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682CE27-83CD-C47D-D591-D28C0DD704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833E80-EF70-1CEC-4175-0D9F25AD452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F17C7E7-763A-BCEB-277D-CA7F96FD11F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4D2E28F-D79B-E3FA-644D-002C6E0BE0F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10.png">
            <a:extLst>
              <a:ext uri="{FF2B5EF4-FFF2-40B4-BE49-F238E27FC236}">
                <a16:creationId xmlns:a16="http://schemas.microsoft.com/office/drawing/2014/main" id="{D743F3A2-CF37-A75C-2DD3-BA8215F9D96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13" name="TextBox 16">
            <a:extLst>
              <a:ext uri="{FF2B5EF4-FFF2-40B4-BE49-F238E27FC236}">
                <a16:creationId xmlns:a16="http://schemas.microsoft.com/office/drawing/2014/main" id="{AB170A15-D816-17CD-6CC5-2F70868628E7}"/>
              </a:ext>
            </a:extLst>
          </p:cNvPr>
          <p:cNvSpPr txBox="1"/>
          <p:nvPr/>
        </p:nvSpPr>
        <p:spPr>
          <a:xfrm>
            <a:off x="6212821" y="3288071"/>
            <a:ext cx="6104408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pt-PT" sz="3200" b="1" spc="300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Módulo 3 Lição 2:</a:t>
            </a:r>
          </a:p>
          <a:p>
            <a:pPr lvl="0"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pt-PT" sz="3200" b="1" spc="300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
Os direitos humanos na prática
</a:t>
            </a:r>
            <a:endParaRPr lang="en-US" sz="3200" b="1" spc="300" baseline="0" dirty="0">
              <a:solidFill>
                <a:schemeClr val="bg1"/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4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9FDA-29F6-4AE9-BB0D-92DA2AC878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27923" y="3429000"/>
            <a:ext cx="4151647" cy="39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Obrigado</a:t>
            </a:r>
            <a:r>
              <a:rPr lang="en-US" dirty="0">
                <a:solidFill>
                  <a:schemeClr val="bg1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!
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2D7A71-AED7-4A20-9692-4F32F40C6AB5}"/>
              </a:ext>
            </a:extLst>
          </p:cNvPr>
          <p:cNvSpPr/>
          <p:nvPr/>
        </p:nvSpPr>
        <p:spPr>
          <a:xfrm>
            <a:off x="8679796" y="4162754"/>
            <a:ext cx="750250" cy="46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E879D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E6B4D6-420B-48D4-A253-C969C5EDD808}"/>
              </a:ext>
            </a:extLst>
          </p:cNvPr>
          <p:cNvSpPr txBox="1"/>
          <p:nvPr/>
        </p:nvSpPr>
        <p:spPr>
          <a:xfrm>
            <a:off x="7391769" y="5268957"/>
            <a:ext cx="4667574" cy="392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 algn="r">
              <a:lnSpc>
                <a:spcPct val="115000"/>
              </a:lnSpc>
              <a:spcAft>
                <a:spcPts val="800"/>
              </a:spcAft>
            </a:pPr>
            <a:r>
              <a:rPr lang="fr-BE" sz="1800" b="1" kern="0" dirty="0" err="1">
                <a:solidFill>
                  <a:schemeClr val="bg1"/>
                </a:solidFill>
                <a:effectLst/>
                <a:latin typeface="DIN 2014" panose="020B0504020202020204" pitchFamily="34" charset="0"/>
                <a:ea typeface="DIN 2014" panose="020B05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r>
              <a:rPr lang="fr-BE" sz="1800" b="1" kern="0" dirty="0">
                <a:solidFill>
                  <a:schemeClr val="bg1"/>
                </a:solidFill>
                <a:effectLst/>
                <a:latin typeface="DIN 2014" panose="020B0504020202020204" pitchFamily="34" charset="0"/>
                <a:ea typeface="DIN 2014" panose="020B05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https://www.youlead-project.eu/</a:t>
            </a:r>
            <a:endParaRPr lang="el-GR" sz="1800" b="1" kern="0" dirty="0">
              <a:solidFill>
                <a:schemeClr val="bg1"/>
              </a:solidFill>
              <a:effectLst/>
              <a:latin typeface="DIN 2014" panose="020B0504020202020204" pitchFamily="34" charset="0"/>
              <a:ea typeface="DIN 2014" panose="020B05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E00F58-B8FB-9AE5-15A1-78ACC6B08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6F6FE0-8A1D-4D8E-279B-F4A7CC06F3B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807D5E-25A4-7C35-1112-1206090FF06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0B79380-1A15-C310-A575-73099A4F548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BE303BA-AEA7-B14F-970D-9FD3F86AC1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2DB693-191A-C142-C4B4-62761D2A5D3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5721F2-4880-3997-ACDC-322DCCDD5C1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065CAE3-E6DC-05FC-8F7A-44CAC5D03BC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22443936-4AC4-AAB5-888E-C40869CEA786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4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E1CECD-1401-46C0-B9AA-AFA85D6FE0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5445" y="2457533"/>
            <a:ext cx="4826000" cy="3352800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91171C5-7E9D-D59B-120A-08FD60CE6CF4}"/>
              </a:ext>
            </a:extLst>
          </p:cNvPr>
          <p:cNvSpPr txBox="1">
            <a:spLocks/>
          </p:cNvSpPr>
          <p:nvPr/>
        </p:nvSpPr>
        <p:spPr>
          <a:xfrm>
            <a:off x="918069" y="864164"/>
            <a:ext cx="10929374" cy="38637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kern="1200" cap="none" spc="0" baseline="0">
                <a:solidFill>
                  <a:schemeClr val="tx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b="1" dirty="0">
                <a:solidFill>
                  <a:srgbClr val="FFC000"/>
                </a:solidFill>
                <a:latin typeface="DIN 2014" panose="020B0504020202020204"/>
                <a:ea typeface="DIN 2014" panose="020B0504020202020204" pitchFamily="34" charset="0"/>
              </a:rPr>
              <a:t>O DIREITO DE DEFENDER OS DIREITOS HUMANOS
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/>
              <a:ea typeface="DIN 2014" panose="020B0504020202020204" pitchFamily="34" charset="0"/>
            </a:endParaRPr>
          </a:p>
          <a:p>
            <a:pPr algn="just"/>
            <a:r>
              <a:rPr lang="en-US" sz="1800" dirty="0">
                <a:solidFill>
                  <a:srgbClr val="666768"/>
                </a:solidFill>
                <a:latin typeface="DIN 2014" panose="020B0504020202020204"/>
              </a:rPr>
              <a:t>“</a:t>
            </a:r>
            <a:r>
              <a:rPr lang="pt-PT" sz="1800" dirty="0">
                <a:solidFill>
                  <a:srgbClr val="666768"/>
                </a:solidFill>
                <a:latin typeface="DIN 2014" panose="020B0504020202020204"/>
              </a:rPr>
              <a:t>Todas as pessoas têm o direito, individualmente e em associação, de promover e esforçar-se para a proteção e realização dos direitos humanos e das liberdades fundamentais a nível nacional e a nível internacional.</a:t>
            </a:r>
            <a:r>
              <a:rPr lang="en-US" sz="1800" dirty="0">
                <a:solidFill>
                  <a:srgbClr val="666768"/>
                </a:solidFill>
                <a:latin typeface="DIN 2014" panose="020B0504020202020204"/>
              </a:rPr>
              <a:t>”</a:t>
            </a:r>
          </a:p>
          <a:p>
            <a:pPr algn="just"/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/>
              <a:ea typeface="DIN 2014" panose="020B0504020202020204" pitchFamily="34" charset="0"/>
            </a:endParaRPr>
          </a:p>
          <a:p>
            <a:pPr algn="just"/>
            <a:r>
              <a:rPr lang="pt-PT" sz="1800" dirty="0">
                <a:solidFill>
                  <a:srgbClr val="C00000"/>
                </a:solidFill>
                <a:latin typeface="DIN 2014" panose="020B0504020202020204"/>
                <a:ea typeface="DIN 2014" panose="020B0504020202020204" pitchFamily="34" charset="0"/>
              </a:rPr>
              <a:t>Artigo 1.º, Declaração das Nações Unidas sobre o Direito e os Deveres dos Indivíduos, Grupos e Órgãos da Sociedade para Promover e Proteger os Direitos Humanos e as Liberdades Fundamentais Universalmente Reconhecidos</a:t>
            </a:r>
            <a:endParaRPr lang="en-US" sz="1800" dirty="0">
              <a:solidFill>
                <a:srgbClr val="C00000"/>
              </a:solidFill>
              <a:latin typeface="DIN 2014" panose="020B0504020202020204"/>
              <a:ea typeface="DIN 2014" panose="020B05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9C669D5-791A-4DCE-93E0-96B7381220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82033" y="3497205"/>
            <a:ext cx="5401445" cy="250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5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E1CECD-1401-46C0-B9AA-AFA85D6FE0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5445" y="2457533"/>
            <a:ext cx="4826000" cy="3352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91171C5-7E9D-D59B-120A-08FD60CE6CF4}"/>
              </a:ext>
            </a:extLst>
          </p:cNvPr>
          <p:cNvSpPr txBox="1">
            <a:spLocks/>
          </p:cNvSpPr>
          <p:nvPr/>
        </p:nvSpPr>
        <p:spPr>
          <a:xfrm>
            <a:off x="918069" y="1241381"/>
            <a:ext cx="10929374" cy="3579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kern="1200" cap="none" spc="0" baseline="0">
                <a:solidFill>
                  <a:schemeClr val="tx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FFC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DEFINIÇÃO</a:t>
            </a:r>
          </a:p>
          <a:p>
            <a:pPr algn="ctr"/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  <a:p>
            <a:pPr algn="just"/>
            <a:r>
              <a:rPr lang="pt-PT" sz="1800" b="1" dirty="0">
                <a:solidFill>
                  <a:srgbClr val="C0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Defensores dos Direitos Humanos (DRH): </a:t>
            </a:r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</a:rPr>
              <a:t>agem em defesa ou a favor dos direitos humanos a nível local, nacional, regional ou internacional, sem recorrer a ódio, a discriminação ou a violência.</a:t>
            </a:r>
          </a:p>
          <a:p>
            <a:pPr algn="just"/>
            <a:r>
              <a:rPr lang="pt-PT" sz="1800" b="1" dirty="0">
                <a:solidFill>
                  <a:srgbClr val="C00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
Jovens defensores dos direitos humanos: </a:t>
            </a:r>
            <a:r>
              <a:rPr lang="pt-PT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 pitchFamily="34" charset="0"/>
              </a:rPr>
              <a:t>muitos jovens defensores dos direitos humanos são desacreditados e silenciados devido à idade. Como estereótipo geral, os jovens são considerados perturbadores, idealistas e/ou imaturos.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C811AE5-C35E-8D5D-527E-9202D8AA5338}"/>
              </a:ext>
            </a:extLst>
          </p:cNvPr>
          <p:cNvSpPr txBox="1"/>
          <p:nvPr/>
        </p:nvSpPr>
        <p:spPr>
          <a:xfrm>
            <a:off x="427930" y="2032716"/>
            <a:ext cx="55671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/>
              </a:rPr>
              <a:t>A educação é importante na </a:t>
            </a:r>
            <a:r>
              <a:rPr lang="pt-PT" b="1" dirty="0">
                <a:solidFill>
                  <a:srgbClr val="C00000"/>
                </a:solidFill>
                <a:latin typeface="DIN 2014" panose="020B0504020202020204"/>
              </a:rPr>
              <a:t>promoção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/>
              </a:rPr>
              <a:t> dos direitos humanos e na </a:t>
            </a:r>
            <a:r>
              <a:rPr lang="pt-PT" b="1" dirty="0">
                <a:solidFill>
                  <a:srgbClr val="C00000"/>
                </a:solidFill>
                <a:latin typeface="DIN 2014" panose="020B0504020202020204"/>
              </a:rPr>
              <a:t>prevenção de violações dos direitos humanos.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/>
              </a:rPr>
              <a:t>A educação é vista como uma defesa contra o aumento da violência, do racismo, do extremismo, da xenofobia, da discriminação e da intolerância. 
</a:t>
            </a:r>
            <a:endParaRPr lang="fr-BE" dirty="0">
              <a:solidFill>
                <a:schemeClr val="tx1">
                  <a:lumMod val="50000"/>
                  <a:lumOff val="50000"/>
                </a:schemeClr>
              </a:solidFill>
              <a:latin typeface="DIN 2014" panose="020B0504020202020204"/>
            </a:endParaRPr>
          </a:p>
          <a:p>
            <a:pPr algn="just"/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/>
              </a:rPr>
              <a:t>A 10 de dezembro de 2004, a Assembleia Geral das Nações Unidas proclamou o </a:t>
            </a:r>
            <a:r>
              <a:rPr lang="pt-PT" b="1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/>
              </a:rPr>
              <a:t>Programa Mundial de Educação para os Direitos Humanos </a:t>
            </a:r>
            <a:r>
              <a:rPr lang="pt-PT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/>
              </a:rPr>
              <a:t>(2005 - em curso) para promover a implementação de programas de educação em direitos humanos em todos os sectores. </a:t>
            </a:r>
            <a:endParaRPr lang="fr-BE" sz="1600" dirty="0">
              <a:solidFill>
                <a:srgbClr val="666768"/>
              </a:solidFill>
              <a:latin typeface="DIN 2014" panose="020B0504020202020204"/>
              <a:ea typeface="Times New Roman" panose="02020603050405020304" pitchFamily="18" charset="0"/>
            </a:endParaRP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DFDA1AC-E771-49E9-81F6-6A4AE23CA3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4348" y="1016235"/>
            <a:ext cx="4761489" cy="357985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FFC000"/>
                </a:solidFill>
              </a:rPr>
              <a:t>EDUCAÇÃO PARA OS DIREITOS HUMANOS
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67BA3F7-CD5D-4E32-82C2-4F5308BAC6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1997" y="2066571"/>
            <a:ext cx="5954921" cy="28804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3126F6-A89E-DBB1-7B22-9E889FFCCC0D}"/>
              </a:ext>
            </a:extLst>
          </p:cNvPr>
          <p:cNvSpPr txBox="1"/>
          <p:nvPr/>
        </p:nvSpPr>
        <p:spPr>
          <a:xfrm>
            <a:off x="6775406" y="2893095"/>
            <a:ext cx="1600431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solidFill>
                  <a:schemeClr val="bg1"/>
                </a:solidFill>
              </a:rPr>
              <a:t>EDUCAÇÃO PARA OS DIREITOS HUMANOS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C9EE2E-E5BA-4CED-6D27-8FE2E0B9B1B5}"/>
              </a:ext>
            </a:extLst>
          </p:cNvPr>
          <p:cNvSpPr txBox="1"/>
          <p:nvPr/>
        </p:nvSpPr>
        <p:spPr>
          <a:xfrm>
            <a:off x="9316811" y="2774851"/>
            <a:ext cx="69090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>
                <a:solidFill>
                  <a:schemeClr val="bg1"/>
                </a:solidFill>
              </a:rPr>
              <a:t>Educação Cívica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6B64E-2892-4D29-0C66-2018254BCF1F}"/>
              </a:ext>
            </a:extLst>
          </p:cNvPr>
          <p:cNvSpPr txBox="1"/>
          <p:nvPr/>
        </p:nvSpPr>
        <p:spPr>
          <a:xfrm>
            <a:off x="10240880" y="2535011"/>
            <a:ext cx="69090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900" b="1" dirty="0">
                <a:solidFill>
                  <a:schemeClr val="bg1"/>
                </a:solidFill>
              </a:rPr>
              <a:t>Educação Global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25CCE-5626-450A-2FD3-B666CC558ED1}"/>
              </a:ext>
            </a:extLst>
          </p:cNvPr>
          <p:cNvSpPr txBox="1"/>
          <p:nvPr/>
        </p:nvSpPr>
        <p:spPr>
          <a:xfrm>
            <a:off x="10141528" y="3404326"/>
            <a:ext cx="69090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>
                <a:solidFill>
                  <a:schemeClr val="bg1"/>
                </a:solidFill>
              </a:rPr>
              <a:t>Educação para a Justiça 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A77168-8B7F-6B63-C6D0-89DF10925B9A}"/>
              </a:ext>
            </a:extLst>
          </p:cNvPr>
          <p:cNvSpPr txBox="1"/>
          <p:nvPr/>
        </p:nvSpPr>
        <p:spPr>
          <a:xfrm>
            <a:off x="11073165" y="2829546"/>
            <a:ext cx="69090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>
                <a:solidFill>
                  <a:schemeClr val="bg1"/>
                </a:solidFill>
              </a:rPr>
              <a:t>Educação para a Paz 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FF3D31-76BB-0297-7656-98082287F5FA}"/>
              </a:ext>
            </a:extLst>
          </p:cNvPr>
          <p:cNvSpPr txBox="1"/>
          <p:nvPr/>
        </p:nvSpPr>
        <p:spPr>
          <a:xfrm>
            <a:off x="11005275" y="3859246"/>
            <a:ext cx="690905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800" b="1" dirty="0">
                <a:solidFill>
                  <a:schemeClr val="bg1"/>
                </a:solidFill>
              </a:rPr>
              <a:t>Educação para a Democracia 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1B60BA-A26D-1D27-E131-8C2CDF4B429E}"/>
              </a:ext>
            </a:extLst>
          </p:cNvPr>
          <p:cNvSpPr txBox="1"/>
          <p:nvPr/>
        </p:nvSpPr>
        <p:spPr>
          <a:xfrm>
            <a:off x="9237312" y="3756639"/>
            <a:ext cx="73137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800" b="1" dirty="0">
                <a:solidFill>
                  <a:schemeClr val="bg1"/>
                </a:solidFill>
              </a:rPr>
              <a:t>Educação</a:t>
            </a:r>
          </a:p>
          <a:p>
            <a:pPr algn="ctr"/>
            <a:r>
              <a:rPr lang="pt-PT" sz="800" b="1" dirty="0">
                <a:solidFill>
                  <a:schemeClr val="bg1"/>
                </a:solidFill>
              </a:rPr>
              <a:t> Intercultural</a:t>
            </a:r>
            <a:endParaRPr lang="en-GB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1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32B65F6-6D04-4B53-B6E5-296E67A91998}"/>
              </a:ext>
            </a:extLst>
          </p:cNvPr>
          <p:cNvSpPr txBox="1">
            <a:spLocks/>
          </p:cNvSpPr>
          <p:nvPr/>
        </p:nvSpPr>
        <p:spPr>
          <a:xfrm>
            <a:off x="508108" y="2442308"/>
            <a:ext cx="6060643" cy="29400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624508-49FC-43EB-8262-383F64F7EFE7}"/>
              </a:ext>
            </a:extLst>
          </p:cNvPr>
          <p:cNvSpPr/>
          <p:nvPr/>
        </p:nvSpPr>
        <p:spPr>
          <a:xfrm>
            <a:off x="729947" y="1897731"/>
            <a:ext cx="6519660" cy="292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3000"/>
              </a:lnSpc>
              <a:spcAft>
                <a:spcPct val="0"/>
              </a:spcAft>
            </a:pPr>
            <a:r>
              <a:rPr lang="en-US" alt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/>
                <a:cs typeface="YuGothic-Light" pitchFamily="32" charset="0"/>
              </a:rPr>
              <a:t>Berta </a:t>
            </a:r>
            <a:r>
              <a:rPr lang="en-US" alt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/>
                <a:cs typeface="YuGothic-Light" pitchFamily="32" charset="0"/>
              </a:rPr>
              <a:t>Cáceres</a:t>
            </a:r>
            <a:r>
              <a:rPr lang="en-US" alt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/>
                <a:cs typeface="YuGothic-Light" pitchFamily="32" charset="0"/>
              </a:rPr>
              <a:t>, </a:t>
            </a:r>
            <a:r>
              <a:rPr lang="pt-PT" alt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/>
                <a:cs typeface="YuGothic-Light" pitchFamily="32" charset="0"/>
              </a:rPr>
              <a:t>importante ambientalista e defensora dos direitos humanos, foi assassinada na sua casa, a 2 de março de 2016, devido ao seu trabalho de ativismo pelos  direitos humanos.</a:t>
            </a:r>
          </a:p>
          <a:p>
            <a:pPr algn="just">
              <a:lnSpc>
                <a:spcPct val="93000"/>
              </a:lnSpc>
              <a:spcAft>
                <a:spcPct val="0"/>
              </a:spcAft>
            </a:pPr>
            <a:r>
              <a:rPr lang="pt-PT" alt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/>
                <a:cs typeface="YuGothic-Light" pitchFamily="32" charset="0"/>
              </a:rPr>
              <a:t>
O seu caso enfatiza os enormes problemas enfrentados por aqueles que defendem os direitos ambientais, de proteção do território e de acesso à habitação nas Honduras.</a:t>
            </a:r>
          </a:p>
          <a:p>
            <a:pPr algn="just">
              <a:lnSpc>
                <a:spcPct val="93000"/>
              </a:lnSpc>
              <a:spcAft>
                <a:spcPct val="0"/>
              </a:spcAft>
            </a:pPr>
            <a:r>
              <a:rPr lang="pt-PT" alt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/>
                <a:cs typeface="YuGothic-Light" pitchFamily="32" charset="0"/>
              </a:rPr>
              <a:t>
Em 1993, fundou o Conselho de Organizações Populares e Indígenas das Honduras (COPINH) e lutou pelos direitos da população indígena </a:t>
            </a:r>
            <a:r>
              <a:rPr lang="pt-PT" alt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/>
                <a:cs typeface="YuGothic-Light" pitchFamily="32" charset="0"/>
              </a:rPr>
              <a:t>Lenca</a:t>
            </a:r>
            <a:r>
              <a:rPr lang="pt-PT" alt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 panose="020B0504020202020204"/>
                <a:cs typeface="YuGothic-Light" pitchFamily="32" charset="0"/>
              </a:rPr>
              <a:t>.</a:t>
            </a:r>
            <a:endParaRPr lang="es-ES" altLang="it-IT" dirty="0">
              <a:solidFill>
                <a:schemeClr val="tx1">
                  <a:lumMod val="50000"/>
                  <a:lumOff val="50000"/>
                </a:schemeClr>
              </a:solidFill>
              <a:latin typeface="DIN 2014" panose="020B0504020202020204"/>
              <a:cs typeface="YuGothic-Light" pitchFamily="32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40FB84C-8A00-4305-8A93-1633ED3F72B9}"/>
              </a:ext>
            </a:extLst>
          </p:cNvPr>
          <p:cNvSpPr/>
          <p:nvPr/>
        </p:nvSpPr>
        <p:spPr>
          <a:xfrm>
            <a:off x="1041359" y="1208170"/>
            <a:ext cx="3841629" cy="664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pt-PT" altLang="it-IT" sz="2000" b="1" dirty="0">
                <a:solidFill>
                  <a:srgbClr val="C00000"/>
                </a:solidFill>
                <a:latin typeface="DIN 2014"/>
                <a:cs typeface="Arial-BoldMT" charset="0"/>
              </a:rPr>
              <a:t>ESTUDO DE CASO: BERTA CACERES
</a:t>
            </a:r>
            <a:endParaRPr lang="es-ES" altLang="it-IT" sz="2000" b="1" dirty="0">
              <a:solidFill>
                <a:srgbClr val="C00000"/>
              </a:solidFill>
              <a:latin typeface="DIN 2014"/>
              <a:cs typeface="Arial-BoldMT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A461D35-DB2E-4448-BA60-ECB62DE982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8382" y="969683"/>
            <a:ext cx="2999598" cy="424161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B9D88DC0-5DF0-4FA1-BD1E-207700F3175A}"/>
              </a:ext>
            </a:extLst>
          </p:cNvPr>
          <p:cNvSpPr/>
          <p:nvPr/>
        </p:nvSpPr>
        <p:spPr>
          <a:xfrm>
            <a:off x="7919980" y="524500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err="1">
                <a:latin typeface="DIN 2014" panose="020B0504020202020204"/>
                <a:cs typeface="Arabic Typesetting" panose="03020402040406030203" pitchFamily="66" charset="-78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Imagem</a:t>
            </a:r>
            <a:r>
              <a:rPr lang="en-US" sz="1000" dirty="0">
                <a:latin typeface="DIN 2014" panose="020B0504020202020204"/>
                <a:cs typeface="Arabic Typesetting" panose="03020402040406030203" pitchFamily="66" charset="-78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Wikimedia</a:t>
            </a:r>
          </a:p>
          <a:p>
            <a:r>
              <a:rPr lang="it-IT" sz="1000" dirty="0">
                <a:latin typeface="DIN 2014" panose="020B0504020202020204"/>
                <a:cs typeface="Arabic Typesetting" panose="03020402040406030203" pitchFamily="66" charset="-78"/>
              </a:rPr>
              <a:t>UN Environment</a:t>
            </a:r>
          </a:p>
          <a:p>
            <a:r>
              <a:rPr lang="it-IT" sz="1000" dirty="0">
                <a:latin typeface="DIN 2014" panose="020B0504020202020204"/>
                <a:cs typeface="Arabic Typesetting" panose="03020402040406030203" pitchFamily="66" charset="-78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</a:t>
            </a:r>
            <a:r>
              <a:rPr lang="it-IT" sz="1000" dirty="0" err="1">
                <a:latin typeface="DIN 2014" panose="020B0504020202020204"/>
                <a:cs typeface="Arabic Typesetting" panose="03020402040406030203" pitchFamily="66" charset="-78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Commons</a:t>
            </a:r>
            <a:r>
              <a:rPr lang="it-IT" sz="1000" dirty="0">
                <a:latin typeface="DIN 2014" panose="020B0504020202020204"/>
                <a:cs typeface="Arabic Typesetting" panose="03020402040406030203" pitchFamily="66" charset="-78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it-IT" sz="1000" dirty="0" err="1">
                <a:latin typeface="DIN 2014" panose="020B0504020202020204"/>
                <a:cs typeface="Arabic Typesetting" panose="03020402040406030203" pitchFamily="66" charset="-78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Attribution</a:t>
            </a:r>
            <a:r>
              <a:rPr lang="it-IT" sz="1000" dirty="0">
                <a:latin typeface="DIN 2014" panose="020B0504020202020204"/>
                <a:cs typeface="Arabic Typesetting" panose="03020402040406030203" pitchFamily="66" charset="-78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3.0</a:t>
            </a:r>
            <a:endParaRPr lang="it-IT" sz="1000" dirty="0">
              <a:latin typeface="DIN 2014" panose="020B0504020202020204"/>
              <a:cs typeface="Arabic Typesetting" panose="03020402040406030203" pitchFamily="66" charset="-78"/>
            </a:endParaRPr>
          </a:p>
          <a:p>
            <a:r>
              <a:rPr lang="it-IT" sz="1000" dirty="0">
                <a:latin typeface="DIN 2014" panose="020B0504020202020204"/>
                <a:cs typeface="Arabic Typesetting" panose="03020402040406030203" pitchFamily="66" charset="-78"/>
              </a:rPr>
              <a:t>Berta Cáceres (cropped).jpg</a:t>
            </a:r>
          </a:p>
        </p:txBody>
      </p:sp>
    </p:spTree>
    <p:extLst>
      <p:ext uri="{BB962C8B-B14F-4D97-AF65-F5344CB8AC3E}">
        <p14:creationId xmlns:p14="http://schemas.microsoft.com/office/powerpoint/2010/main" val="425988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32B65F6-6D04-4B53-B6E5-296E67A91998}"/>
              </a:ext>
            </a:extLst>
          </p:cNvPr>
          <p:cNvSpPr txBox="1">
            <a:spLocks/>
          </p:cNvSpPr>
          <p:nvPr/>
        </p:nvSpPr>
        <p:spPr>
          <a:xfrm>
            <a:off x="508108" y="2442308"/>
            <a:ext cx="6060643" cy="29400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624508-49FC-43EB-8262-383F64F7EFE7}"/>
              </a:ext>
            </a:extLst>
          </p:cNvPr>
          <p:cNvSpPr/>
          <p:nvPr/>
        </p:nvSpPr>
        <p:spPr>
          <a:xfrm>
            <a:off x="671368" y="1382007"/>
            <a:ext cx="7085850" cy="447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3000"/>
              </a:lnSpc>
              <a:spcAft>
                <a:spcPct val="0"/>
              </a:spcAft>
            </a:pPr>
            <a:r>
              <a:rPr lang="pt-PT" alt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/>
                <a:cs typeface="ArialMT" pitchFamily="32" charset="0"/>
              </a:rPr>
              <a:t>O </a:t>
            </a:r>
            <a:r>
              <a:rPr lang="pt-PT" altLang="it-IT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2014"/>
                <a:cs typeface="ArialMT" pitchFamily="32" charset="0"/>
              </a:rPr>
              <a:t>wistleblower</a:t>
            </a:r>
            <a:r>
              <a:rPr lang="pt-PT" alt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/>
                <a:cs typeface="ArialMT" pitchFamily="32" charset="0"/>
              </a:rPr>
              <a:t> (pessoa que denuncia irregularidades) Edward </a:t>
            </a:r>
            <a:r>
              <a:rPr lang="pt-PT" alt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2014"/>
                <a:cs typeface="ArialMT" pitchFamily="32" charset="0"/>
              </a:rPr>
              <a:t>Snowden</a:t>
            </a:r>
            <a:r>
              <a:rPr lang="pt-PT" alt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/>
                <a:cs typeface="ArialMT" pitchFamily="32" charset="0"/>
              </a:rPr>
              <a:t> arrisca ser condenado a 30 anos de prisão nos Estados Unidos por revelar informações de enorme interesse público.</a:t>
            </a:r>
          </a:p>
          <a:p>
            <a:pPr algn="just">
              <a:lnSpc>
                <a:spcPct val="93000"/>
              </a:lnSpc>
              <a:spcAft>
                <a:spcPct val="0"/>
              </a:spcAft>
            </a:pPr>
            <a:r>
              <a:rPr lang="pt-PT" alt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/>
                <a:cs typeface="ArialMT" pitchFamily="32" charset="0"/>
              </a:rPr>
              <a:t>
Em junho de 2013, o ex-colaborador da Agência de Segurança Nacional (NSA) dos EUA divulgou documentos aos jornais, que revelam que o governo tinha acesso a comunicações pessoais, incluindo e-mails privados, localizações telefônicas, informações on-line, etc.</a:t>
            </a:r>
          </a:p>
          <a:p>
            <a:pPr algn="just">
              <a:lnSpc>
                <a:spcPct val="93000"/>
              </a:lnSpc>
              <a:spcAft>
                <a:spcPct val="0"/>
              </a:spcAft>
            </a:pPr>
            <a:r>
              <a:rPr lang="pt-PT" alt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/>
                <a:cs typeface="ArialMT" pitchFamily="32" charset="0"/>
              </a:rPr>
              <a:t>
A sua escolha desencadeou um debate mundial que levou a uma mudança de leis para proteger melhor o direito à privacidade.</a:t>
            </a:r>
          </a:p>
          <a:p>
            <a:pPr algn="just">
              <a:lnSpc>
                <a:spcPct val="93000"/>
              </a:lnSpc>
              <a:spcAft>
                <a:spcPct val="0"/>
              </a:spcAft>
            </a:pPr>
            <a:r>
              <a:rPr lang="pt-PT" alt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/>
                <a:cs typeface="ArialMT" pitchFamily="32" charset="0"/>
              </a:rPr>
              <a:t>
Edward </a:t>
            </a:r>
            <a:r>
              <a:rPr lang="pt-PT" altLang="it-IT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DIN 2014"/>
                <a:cs typeface="ArialMT" pitchFamily="32" charset="0"/>
              </a:rPr>
              <a:t>Snowden</a:t>
            </a:r>
            <a:r>
              <a:rPr lang="pt-PT" alt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/>
                <a:cs typeface="ArialMT" pitchFamily="32" charset="0"/>
              </a:rPr>
              <a:t> releva que agiu "para informar o público sobre o que é feito em nome do público e o que é feito contra o próprio público".</a:t>
            </a:r>
          </a:p>
          <a:p>
            <a:pPr algn="just">
              <a:lnSpc>
                <a:spcPct val="93000"/>
              </a:lnSpc>
              <a:spcAft>
                <a:spcPct val="0"/>
              </a:spcAft>
            </a:pPr>
            <a:r>
              <a:rPr lang="pt-PT" altLang="it-IT" dirty="0">
                <a:solidFill>
                  <a:schemeClr val="tx1">
                    <a:lumMod val="50000"/>
                    <a:lumOff val="50000"/>
                  </a:schemeClr>
                </a:solidFill>
                <a:latin typeface="DIN 2014"/>
                <a:cs typeface="ArialMT" pitchFamily="32" charset="0"/>
              </a:rPr>
              <a:t>
As autoridades norte-americanas revogaram o seu passaporte, interferindo com a sua liberdade de circulação e asilo.</a:t>
            </a:r>
            <a:endParaRPr lang="es-ES" altLang="it-IT" dirty="0">
              <a:solidFill>
                <a:schemeClr val="tx1">
                  <a:lumMod val="50000"/>
                  <a:lumOff val="50000"/>
                </a:schemeClr>
              </a:solidFill>
              <a:latin typeface="DIN 2014" panose="020B0504020202020204"/>
              <a:cs typeface="ArialMT" pitchFamily="32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15A1E9F-DCCC-46F3-AC22-ADD6BCBE6C50}"/>
              </a:ext>
            </a:extLst>
          </p:cNvPr>
          <p:cNvSpPr/>
          <p:nvPr/>
        </p:nvSpPr>
        <p:spPr>
          <a:xfrm>
            <a:off x="1031420" y="914962"/>
            <a:ext cx="4344203" cy="664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spcAft>
                <a:spcPct val="0"/>
              </a:spcAft>
            </a:pPr>
            <a:r>
              <a:rPr lang="pt-PT" altLang="it-IT" sz="2000" b="1" dirty="0">
                <a:solidFill>
                  <a:srgbClr val="C00000"/>
                </a:solidFill>
                <a:latin typeface="DIN 2014" panose="020B0504020202020204"/>
                <a:cs typeface="Arial-BoldMT" charset="0"/>
              </a:rPr>
              <a:t>ESTUDO DE CASO: EDWARD SNOWDEN
</a:t>
            </a:r>
            <a:endParaRPr lang="es-ES" altLang="it-IT" sz="2000" b="1" dirty="0">
              <a:solidFill>
                <a:srgbClr val="C00000"/>
              </a:solidFill>
              <a:latin typeface="DIN 2014" panose="020B0504020202020204"/>
              <a:cs typeface="Arial-BoldMT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0D193FD-CB81-4E0C-B802-4840025D5D4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8064" y="1015782"/>
            <a:ext cx="3603859" cy="430773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D973399-07C1-4507-BC3F-6D903D61B51E}"/>
              </a:ext>
            </a:extLst>
          </p:cNvPr>
          <p:cNvSpPr/>
          <p:nvPr/>
        </p:nvSpPr>
        <p:spPr>
          <a:xfrm>
            <a:off x="7924220" y="537573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err="1">
                <a:latin typeface="DIN 2014" panose="020B0504020202020204"/>
              </a:rPr>
              <a:t>Imagem</a:t>
            </a:r>
            <a:r>
              <a:rPr lang="en-US" sz="1000" dirty="0">
                <a:latin typeface="DIN 2014" panose="020B0504020202020204"/>
              </a:rPr>
              <a:t> de Wikimedia</a:t>
            </a:r>
          </a:p>
          <a:p>
            <a:r>
              <a:rPr lang="en-US" sz="1000" dirty="0">
                <a:latin typeface="DIN 2014" panose="020B0504020202020204"/>
              </a:rPr>
              <a:t> Freedom of the Press Foundation</a:t>
            </a:r>
          </a:p>
          <a:p>
            <a:r>
              <a:rPr lang="en-US" sz="1000" dirty="0">
                <a:latin typeface="DIN 2014" panose="020B0504020202020204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</a:t>
            </a:r>
            <a:endParaRPr lang="en-US" sz="1000" dirty="0">
              <a:latin typeface="DIN 2014" panose="020B0504020202020204"/>
            </a:endParaRPr>
          </a:p>
          <a:p>
            <a:r>
              <a:rPr lang="en-US" sz="1000" dirty="0">
                <a:latin typeface="DIN 2014" panose="020B0504020202020204"/>
              </a:rPr>
              <a:t>Edward-Snowden-FOPF-2014.jpg</a:t>
            </a:r>
          </a:p>
        </p:txBody>
      </p:sp>
    </p:spTree>
    <p:extLst>
      <p:ext uri="{BB962C8B-B14F-4D97-AF65-F5344CB8AC3E}">
        <p14:creationId xmlns:p14="http://schemas.microsoft.com/office/powerpoint/2010/main" val="14257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E1CECD-1401-46C0-B9AA-AFA85D6FE0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681402" y="1378367"/>
            <a:ext cx="9147107" cy="460004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en-US" sz="1200" b="1" dirty="0">
              <a:solidFill>
                <a:srgbClr val="666768"/>
              </a:solidFill>
              <a:latin typeface="DIN 2014" panose="020B0504020202020204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1200" b="1" dirty="0">
              <a:solidFill>
                <a:srgbClr val="666768"/>
              </a:solidFill>
              <a:latin typeface="DIN 2014" panose="020B0504020202020204"/>
              <a:cs typeface="Calibri" panose="020F050202020403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US" sz="1200" dirty="0">
              <a:solidFill>
                <a:srgbClr val="6667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32B65F6-6D04-4B53-B6E5-296E67A91998}"/>
              </a:ext>
            </a:extLst>
          </p:cNvPr>
          <p:cNvSpPr txBox="1">
            <a:spLocks/>
          </p:cNvSpPr>
          <p:nvPr/>
        </p:nvSpPr>
        <p:spPr>
          <a:xfrm>
            <a:off x="508108" y="2442308"/>
            <a:ext cx="6060643" cy="29400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624508-49FC-43EB-8262-383F64F7EFE7}"/>
              </a:ext>
            </a:extLst>
          </p:cNvPr>
          <p:cNvSpPr/>
          <p:nvPr/>
        </p:nvSpPr>
        <p:spPr>
          <a:xfrm>
            <a:off x="889146" y="2450117"/>
            <a:ext cx="8375879" cy="2425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3000"/>
              </a:lnSpc>
              <a:spcAft>
                <a:spcPct val="0"/>
              </a:spcAft>
            </a:pPr>
            <a:endParaRPr lang="es-ES" altLang="it-IT" sz="1900" dirty="0">
              <a:solidFill>
                <a:schemeClr val="tx1">
                  <a:lumMod val="50000"/>
                  <a:lumOff val="50000"/>
                </a:schemeClr>
              </a:solidFill>
              <a:latin typeface="DIN 2014" panose="020B0504020202020204"/>
              <a:cs typeface="ArialMT" pitchFamily="32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>
              <a:lnSpc>
                <a:spcPct val="93000"/>
              </a:lnSpc>
              <a:spcAft>
                <a:spcPct val="0"/>
              </a:spcAft>
            </a:pPr>
            <a:endParaRPr lang="es-ES" altLang="it-IT" dirty="0">
              <a:solidFill>
                <a:schemeClr val="tx1">
                  <a:lumMod val="50000"/>
                  <a:lumOff val="50000"/>
                </a:schemeClr>
              </a:solidFill>
              <a:latin typeface="DIN 2014" panose="020B0504020202020204"/>
              <a:cs typeface="ArialMT" pitchFamily="32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>
              <a:lnSpc>
                <a:spcPct val="93000"/>
              </a:lnSpc>
              <a:spcAft>
                <a:spcPct val="0"/>
              </a:spcAft>
            </a:pPr>
            <a:r>
              <a:rPr lang="es-ES" altLang="it-IT" dirty="0">
                <a:solidFill>
                  <a:srgbClr val="00B0F0"/>
                </a:solidFill>
                <a:latin typeface="DIN 2014" panose="020B0504020202020204"/>
                <a:cs typeface="ArialMT" pitchFamily="32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MITZI JONELLE TAN</a:t>
            </a:r>
            <a:r>
              <a:rPr lang="es-ES" altLang="it-IT" dirty="0">
                <a:solidFill>
                  <a:srgbClr val="00B0F0"/>
                </a:solidFill>
                <a:latin typeface="DIN 2014" panose="020B0504020202020204"/>
                <a:cs typeface="ArialMT" pitchFamily="32" charset="0"/>
              </a:rPr>
              <a:t> </a:t>
            </a:r>
            <a:r>
              <a:rPr lang="es-ES" alt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ativista</a:t>
            </a:r>
            <a:r>
              <a:rPr lang="es-ES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 ambiental 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
</a:t>
            </a:r>
            <a:endParaRPr lang="es-ES" altLang="it-IT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/>
              <a:cs typeface="ArialMT" pitchFamily="32" charset="0"/>
            </a:endParaRPr>
          </a:p>
          <a:p>
            <a:pPr algn="just">
              <a:lnSpc>
                <a:spcPct val="93000"/>
              </a:lnSpc>
              <a:spcAft>
                <a:spcPct val="0"/>
              </a:spcAft>
            </a:pPr>
            <a:r>
              <a:rPr lang="es-ES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cs typeface="ArialMT" pitchFamily="32" charset="0"/>
              </a:rPr>
              <a:t> </a:t>
            </a:r>
          </a:p>
          <a:p>
            <a:pPr algn="just">
              <a:lnSpc>
                <a:spcPct val="93000"/>
              </a:lnSpc>
              <a:spcAft>
                <a:spcPct val="0"/>
              </a:spcAft>
            </a:pPr>
            <a:r>
              <a:rPr lang="es-ES" altLang="it-IT" dirty="0">
                <a:solidFill>
                  <a:srgbClr val="00B0F0"/>
                </a:solidFill>
                <a:latin typeface="DIN 2014" panose="020B0504020202020204"/>
                <a:cs typeface="ArialMT" pitchFamily="32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CLEO CAMBUGO </a:t>
            </a:r>
            <a:r>
              <a:rPr lang="es-ES" altLang="it-IT" dirty="0">
                <a:solidFill>
                  <a:srgbClr val="00B0F0"/>
                </a:solidFill>
                <a:latin typeface="DIN 2014" panose="020B0504020202020204"/>
                <a:cs typeface="ArialMT" pitchFamily="32" charset="0"/>
              </a:rPr>
              <a:t> </a:t>
            </a:r>
            <a:r>
              <a:rPr lang="es-ES" altLang="it-IT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ativista</a:t>
            </a:r>
            <a:r>
              <a:rPr lang="es-ES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 </a:t>
            </a:r>
            <a:r>
              <a:rPr lang="pt-P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</a:rPr>
              <a:t>pela desconstrução </a:t>
            </a:r>
            <a:r>
              <a:rPr lang="pt-P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cs typeface="ArialMT" pitchFamily="32" charset="0"/>
              </a:rPr>
              <a:t>das normas de género</a:t>
            </a:r>
            <a:endParaRPr lang="es-ES" altLang="it-IT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/>
              <a:cs typeface="ArialMT" pitchFamily="32" charset="0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>
              <a:lnSpc>
                <a:spcPct val="93000"/>
              </a:lnSpc>
              <a:spcAft>
                <a:spcPct val="0"/>
              </a:spcAft>
            </a:pPr>
            <a:endParaRPr lang="es-ES" altLang="it-IT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/>
              <a:cs typeface="ArialMT" pitchFamily="32" charset="0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>
              <a:lnSpc>
                <a:spcPct val="93000"/>
              </a:lnSpc>
              <a:spcAft>
                <a:spcPct val="0"/>
              </a:spcAft>
            </a:pPr>
            <a:endParaRPr lang="es-ES" altLang="it-IT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/>
              <a:cs typeface="ArialMT" pitchFamily="32" charset="0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>
              <a:lnSpc>
                <a:spcPct val="93000"/>
              </a:lnSpc>
              <a:spcAft>
                <a:spcPct val="0"/>
              </a:spcAft>
            </a:pPr>
            <a:r>
              <a:rPr lang="es-ES" altLang="it-IT" dirty="0">
                <a:solidFill>
                  <a:srgbClr val="00B0F0"/>
                </a:solidFill>
                <a:latin typeface="DIN 2014" panose="020B0504020202020204"/>
                <a:cs typeface="ArialMT" pitchFamily="32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 DE LUZ PADUA </a:t>
            </a:r>
            <a:r>
              <a:rPr lang="pt-PT" altLang="it-IT" dirty="0">
                <a:solidFill>
                  <a:schemeClr val="tx1">
                    <a:lumMod val="65000"/>
                    <a:lumOff val="35000"/>
                  </a:schemeClr>
                </a:solidFill>
                <a:latin typeface="DIN 2014" panose="020B0504020202020204"/>
                <a:cs typeface="ArialMT" pitchFamily="32" charset="0"/>
              </a:rPr>
              <a:t>ativista pelos direitos das trabalhadoras domésticas</a:t>
            </a:r>
            <a:endParaRPr lang="es-ES" altLang="it-IT" sz="1900" dirty="0">
              <a:solidFill>
                <a:schemeClr val="tx1">
                  <a:lumMod val="50000"/>
                  <a:lumOff val="50000"/>
                </a:schemeClr>
              </a:solidFill>
              <a:latin typeface="DIN 2014" panose="020B0504020202020204"/>
              <a:cs typeface="ArialMT" pitchFamily="32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0587F387-7E0B-4DB9-BD5A-70B87AA8332D}"/>
              </a:ext>
            </a:extLst>
          </p:cNvPr>
          <p:cNvSpPr/>
          <p:nvPr/>
        </p:nvSpPr>
        <p:spPr>
          <a:xfrm>
            <a:off x="3062238" y="688791"/>
            <a:ext cx="5617500" cy="92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3000"/>
              </a:lnSpc>
              <a:spcAft>
                <a:spcPct val="0"/>
              </a:spcAft>
            </a:pPr>
            <a:endParaRPr lang="it-IT" b="1" dirty="0"/>
          </a:p>
          <a:p>
            <a:pPr algn="ctr">
              <a:lnSpc>
                <a:spcPct val="93000"/>
              </a:lnSpc>
              <a:spcAft>
                <a:spcPct val="0"/>
              </a:spcAft>
            </a:pPr>
            <a:r>
              <a:rPr lang="pt-PT" altLang="it-IT" sz="2000" b="1" dirty="0">
                <a:solidFill>
                  <a:srgbClr val="C00000"/>
                </a:solidFill>
                <a:latin typeface="DIN 2014" panose="020B0504020202020204"/>
                <a:cs typeface="Arial-BoldMT" charset="0"/>
              </a:rPr>
              <a:t>PODES CONSULTAR OUTROS ESTUDOS DE CASO DE 
MULHERES DEFENSORAS DOS DIREITOS HUMANOS</a:t>
            </a:r>
            <a:endParaRPr lang="es-ES" altLang="it-IT" sz="2000" b="1" dirty="0">
              <a:solidFill>
                <a:srgbClr val="C00000"/>
              </a:solidFill>
              <a:latin typeface="DIN 2014" panose="020B0504020202020204"/>
              <a:cs typeface="Arial-BoldMT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0BA0937-0C70-4E83-AA19-1F5879D21D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146" y="1919786"/>
            <a:ext cx="9046115" cy="500486"/>
          </a:xfrm>
          <a:solidFill>
            <a:srgbClr val="FFC000"/>
          </a:solidFill>
        </p:spPr>
        <p:txBody>
          <a:bodyPr anchor="ctr"/>
          <a:lstStyle/>
          <a:p>
            <a:r>
              <a:rPr lang="it-IT" dirty="0">
                <a:solidFill>
                  <a:schemeClr val="bg1"/>
                </a:solidFill>
                <a:latin typeface="DIN 2014" panose="020B0504020202020204"/>
              </a:rPr>
              <a:t>nos seguintes links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0" name="Freccia destra rientrata 19">
            <a:extLst>
              <a:ext uri="{FF2B5EF4-FFF2-40B4-BE49-F238E27FC236}">
                <a16:creationId xmlns:a16="http://schemas.microsoft.com/office/drawing/2014/main" id="{C5966C3B-1E70-4D3A-B8A9-17592BE43084}"/>
              </a:ext>
            </a:extLst>
          </p:cNvPr>
          <p:cNvSpPr/>
          <p:nvPr/>
        </p:nvSpPr>
        <p:spPr>
          <a:xfrm>
            <a:off x="8140371" y="1668289"/>
            <a:ext cx="2643253" cy="1003479"/>
          </a:xfrm>
          <a:prstGeom prst="notched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585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E1CECD-1401-46C0-B9AA-AFA85D6FE0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48615" y="1480619"/>
            <a:ext cx="8412744" cy="4600043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en-US" sz="1200" dirty="0"/>
          </a:p>
          <a:p>
            <a:pPr marL="0" indent="0" algn="just">
              <a:lnSpc>
                <a:spcPct val="150000"/>
              </a:lnSpc>
              <a:buNone/>
            </a:pPr>
            <a:endParaRPr lang="en-US" sz="12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32B65F6-6D04-4B53-B6E5-296E67A91998}"/>
              </a:ext>
            </a:extLst>
          </p:cNvPr>
          <p:cNvSpPr txBox="1">
            <a:spLocks/>
          </p:cNvSpPr>
          <p:nvPr/>
        </p:nvSpPr>
        <p:spPr>
          <a:xfrm>
            <a:off x="508108" y="2442308"/>
            <a:ext cx="6060643" cy="29400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 Nova Light" panose="020B03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2014" panose="020B0504020202020204" pitchFamily="34" charset="0"/>
              <a:ea typeface="DIN 2014" panose="020B0504020202020204" pitchFamily="34" charset="0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6D92599-1EC5-0FB4-8002-2D462B37F46D}"/>
              </a:ext>
            </a:extLst>
          </p:cNvPr>
          <p:cNvSpPr txBox="1">
            <a:spLocks/>
          </p:cNvSpPr>
          <p:nvPr/>
        </p:nvSpPr>
        <p:spPr>
          <a:xfrm>
            <a:off x="1334511" y="1210151"/>
            <a:ext cx="4761489" cy="3579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b="0" kern="1200" cap="none" spc="0" baseline="0">
                <a:solidFill>
                  <a:schemeClr val="tx1"/>
                </a:solidFill>
                <a:latin typeface="+mn-lt"/>
                <a:ea typeface="Roboto Slab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C000"/>
                </a:solidFill>
                <a:latin typeface="DIN 2014" panose="020B0504020202020204" pitchFamily="34" charset="0"/>
                <a:ea typeface="DIN 2014" panose="020B0504020202020204" pitchFamily="34" charset="0"/>
              </a:rPr>
              <a:t>ATIVIDADE DE APRENDIZAGEM 2
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F3A38C0B-2A31-467C-BFC0-FE3D1EDF7728}"/>
              </a:ext>
            </a:extLst>
          </p:cNvPr>
          <p:cNvSpPr/>
          <p:nvPr/>
        </p:nvSpPr>
        <p:spPr>
          <a:xfrm>
            <a:off x="676911" y="1826435"/>
            <a:ext cx="572303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161616"/>
                </a:solidFill>
                <a:latin typeface="DIN 2014" panose="020B0504020202020204"/>
              </a:rPr>
              <a:t>O grupo será dividido em pequenos grupos. 
Depois de explorar os estudos de caso anteriores, reflete sobre “</a:t>
            </a:r>
            <a:r>
              <a:rPr lang="pt-PT" b="1" dirty="0">
                <a:solidFill>
                  <a:srgbClr val="C00000"/>
                </a:solidFill>
                <a:latin typeface="DIN 2014" panose="020B0504020202020204"/>
              </a:rPr>
              <a:t>violações dos direitos humanos à tua volta</a:t>
            </a:r>
            <a:r>
              <a:rPr lang="pt-PT" dirty="0">
                <a:solidFill>
                  <a:srgbClr val="161616"/>
                </a:solidFill>
                <a:latin typeface="DIN 2014" panose="020B0504020202020204"/>
              </a:rPr>
              <a:t>”. 
</a:t>
            </a:r>
            <a:endParaRPr lang="en-US" dirty="0">
              <a:solidFill>
                <a:srgbClr val="161616"/>
              </a:solidFill>
              <a:latin typeface="DIN 2014" panose="020B0504020202020204"/>
            </a:endParaRPr>
          </a:p>
          <a:p>
            <a:pPr algn="just"/>
            <a:r>
              <a:rPr lang="pt-PT" dirty="0">
                <a:solidFill>
                  <a:srgbClr val="161616"/>
                </a:solidFill>
                <a:latin typeface="DIN 2014" panose="020B0504020202020204"/>
              </a:rPr>
              <a:t>Não vão olhar para as "grandes questões", como o terrorismo ou o genocídio, mas sim para os atos de violação dos direitos humanos com que nos deparamos na vida quotidiana na escola ou em clubes juvenis, na rua e nas nossas casas.
</a:t>
            </a:r>
            <a:endParaRPr lang="en-US" dirty="0">
              <a:solidFill>
                <a:srgbClr val="161616"/>
              </a:solidFill>
              <a:latin typeface="DIN 2014" panose="020B0504020202020204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PT" b="1" dirty="0">
                <a:solidFill>
                  <a:schemeClr val="accent2"/>
                </a:solidFill>
                <a:latin typeface="DIN 2014" panose="020B0504020202020204"/>
              </a:rPr>
              <a:t>Que violações dos direitos humanos encontras? 
Para ti, quais são as formas de violação mais importantes a combater?</a:t>
            </a:r>
            <a:endParaRPr lang="en-US" b="0" i="0" dirty="0">
              <a:solidFill>
                <a:srgbClr val="161616"/>
              </a:solidFill>
              <a:effectLst/>
              <a:latin typeface="Open Sans" panose="020B0606030504020204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F26B33D-CA89-4610-B578-9757019BF77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15458"/>
          <a:stretch/>
        </p:blipFill>
        <p:spPr>
          <a:xfrm>
            <a:off x="6543827" y="1609030"/>
            <a:ext cx="5442395" cy="35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98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E1CECD-1401-46C0-B9AA-AFA85D6FE0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5445" y="2457533"/>
            <a:ext cx="4826000" cy="3352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B2B4B3F-5E88-3FA3-8F9F-C8990D23D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265"/>
            <a:ext cx="2614558" cy="1139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FEEF4A5-3D08-CC88-A515-48FB7A965ED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" y="6147337"/>
            <a:ext cx="2466975" cy="516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94344D-54F9-5E84-BA76-5439FCE2A2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00" y="6148607"/>
            <a:ext cx="5337175" cy="670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732222D-C8B4-6DDD-5B06-959E52E222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743" y="6118762"/>
            <a:ext cx="863600" cy="3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3A9013-330F-7C40-007D-769522E86E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543" y="6156862"/>
            <a:ext cx="1131570" cy="299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E5B0242-20FB-D893-0D59-807970C06CA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43" y="6147337"/>
            <a:ext cx="124396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8844DC-2C60-DF64-4BF0-595C4A0B916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018" y="6156862"/>
            <a:ext cx="741680" cy="3054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3206A9-364E-CE13-BE14-6FF3ECADE44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218" y="6118762"/>
            <a:ext cx="836295" cy="33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10.png">
            <a:extLst>
              <a:ext uri="{FF2B5EF4-FFF2-40B4-BE49-F238E27FC236}">
                <a16:creationId xmlns:a16="http://schemas.microsoft.com/office/drawing/2014/main" id="{F6191B77-C2B4-1371-CA74-B9358F97083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868" y="6080662"/>
            <a:ext cx="1314450" cy="440055"/>
          </a:xfrm>
          <a:prstGeom prst="rect">
            <a:avLst/>
          </a:prstGeom>
          <a:ln/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539BB6B-F09E-BF1F-CAEE-21BB3F810A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5255" y="1124972"/>
            <a:ext cx="4761489" cy="35798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DIN 2014" panose="020B0504020202020204" pitchFamily="34" charset="0"/>
              </a:rPr>
              <a:t>AVALIAÇÃO 2
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0B27405-2891-C90F-F3C0-97B07DFE3256}"/>
              </a:ext>
            </a:extLst>
          </p:cNvPr>
          <p:cNvSpPr txBox="1"/>
          <p:nvPr/>
        </p:nvSpPr>
        <p:spPr>
          <a:xfrm>
            <a:off x="1032332" y="1753286"/>
            <a:ext cx="9925522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3810" lvl="0" algn="just">
              <a:lnSpc>
                <a:spcPct val="150000"/>
              </a:lnSpc>
            </a:pPr>
            <a:r>
              <a:rPr lang="pt-PT" sz="2000" dirty="0">
                <a:solidFill>
                  <a:srgbClr val="666768"/>
                </a:solidFill>
                <a:latin typeface="DIN 2014" panose="020B0504020202020204"/>
                <a:ea typeface="Times New Roman" panose="02020603050405020304" pitchFamily="18" charset="0"/>
                <a:cs typeface="Calibri" panose="020F0502020204030204" pitchFamily="34" charset="0"/>
              </a:rPr>
              <a:t>Com base na atividade anterior, por favor, responde às seguintes questões:
</a:t>
            </a:r>
            <a:endParaRPr lang="it-IT" sz="2000" dirty="0">
              <a:solidFill>
                <a:srgbClr val="666768"/>
              </a:solidFill>
              <a:latin typeface="DIN 2014" panose="020B0504020202020204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381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000" b="1" dirty="0">
                <a:solidFill>
                  <a:schemeClr val="accent2"/>
                </a:solidFill>
                <a:latin typeface="DIN 2014" panose="020B0504020202020204"/>
                <a:ea typeface="Times New Roman" panose="02020603050405020304" pitchFamily="18" charset="0"/>
                <a:cs typeface="Calibri" panose="020F0502020204030204" pitchFamily="34" charset="0"/>
              </a:rPr>
              <a:t>Como combater as violações dos direitos humanos?</a:t>
            </a:r>
          </a:p>
          <a:p>
            <a:pPr marR="3810" lvl="0" algn="just">
              <a:lnSpc>
                <a:spcPct val="150000"/>
              </a:lnSpc>
            </a:pPr>
            <a:endParaRPr lang="en-US" sz="2000" b="1" dirty="0">
              <a:solidFill>
                <a:schemeClr val="accent2"/>
              </a:solidFill>
              <a:latin typeface="DIN 2014" panose="020B0504020202020204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381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000" b="1" dirty="0">
                <a:solidFill>
                  <a:schemeClr val="accent2"/>
                </a:solidFill>
                <a:latin typeface="DIN 2014" panose="020B0504020202020204"/>
                <a:ea typeface="Times New Roman" panose="02020603050405020304" pitchFamily="18" charset="0"/>
                <a:cs typeface="Calibri" panose="020F0502020204030204" pitchFamily="34" charset="0"/>
              </a:rPr>
              <a:t>Que atividades podem ser úteis? </a:t>
            </a:r>
          </a:p>
          <a:p>
            <a:pPr marR="3810" lvl="0" algn="just">
              <a:lnSpc>
                <a:spcPct val="150000"/>
              </a:lnSpc>
            </a:pPr>
            <a:endParaRPr lang="en-US" sz="2000" b="1" dirty="0">
              <a:solidFill>
                <a:schemeClr val="accent2"/>
              </a:solidFill>
              <a:latin typeface="DIN 2014" panose="020B0504020202020204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381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2000" b="1" dirty="0">
                <a:solidFill>
                  <a:schemeClr val="accent2"/>
                </a:solidFill>
                <a:latin typeface="DIN 2014" panose="020B0504020202020204"/>
                <a:ea typeface="Times New Roman" panose="02020603050405020304" pitchFamily="18" charset="0"/>
                <a:cs typeface="Calibri" panose="020F0502020204030204" pitchFamily="34" charset="0"/>
              </a:rPr>
              <a:t>Que atividades educativas podem ser realizadas na tua escola?</a:t>
            </a:r>
            <a:endParaRPr lang="en-US" sz="1600" b="1" dirty="0">
              <a:solidFill>
                <a:schemeClr val="accent2"/>
              </a:solidFill>
              <a:latin typeface="DIN 2014" panose="020B0504020202020204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0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 Enterprise PP-template 2" id="{E7286CFE-0D0F-0947-B333-507D6791D727}" vid="{301829C8-4940-A947-A23B-F39A4FF2D70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 Enterprise PP-template 2</Template>
  <TotalTime>2922</TotalTime>
  <Words>774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Nova Light</vt:lpstr>
      <vt:lpstr>Calibri</vt:lpstr>
      <vt:lpstr>DIN 2014</vt:lpstr>
      <vt:lpstr>Open Sans</vt:lpstr>
      <vt:lpstr>Wingdings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Enterprise</dc:title>
  <dc:creator>APR_Joana</dc:creator>
  <cp:lastModifiedBy>Rightchallenge Associação</cp:lastModifiedBy>
  <cp:revision>397</cp:revision>
  <cp:lastPrinted>2019-09-20T11:27:25Z</cp:lastPrinted>
  <dcterms:created xsi:type="dcterms:W3CDTF">2019-04-05T09:40:46Z</dcterms:created>
  <dcterms:modified xsi:type="dcterms:W3CDTF">2023-06-05T08:53:42Z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954308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