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71" r:id="rId8"/>
    <p:sldId id="272" r:id="rId9"/>
    <p:sldId id="270" r:id="rId10"/>
    <p:sldId id="273" r:id="rId11"/>
    <p:sldId id="261" r:id="rId12"/>
    <p:sldId id="262" r:id="rId13"/>
    <p:sldId id="266" r:id="rId14"/>
  </p:sldIdLst>
  <p:sldSz cx="12192000" cy="6858000"/>
  <p:notesSz cx="10018713" cy="68897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XZ8eqlA7WhT2XvDThCd8844HZ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4B52D-B818-4EEA-BFDB-F42C014AA6B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4951205-D5BF-4999-807E-D4E81BA34185}">
      <dgm:prSet phldrT="[Text]"/>
      <dgm:spPr/>
      <dgm:t>
        <a:bodyPr/>
        <a:lstStyle/>
        <a:p>
          <a:r>
            <a:rPr lang="pt-PT" dirty="0">
              <a:latin typeface="Arial Nova Light" panose="020B0304020202020204" pitchFamily="34" charset="0"/>
            </a:rPr>
            <a:t>Afeto</a:t>
          </a:r>
          <a:endParaRPr lang="en-GB" dirty="0">
            <a:latin typeface="Arial Nova Light" panose="020B0304020202020204" pitchFamily="34" charset="0"/>
          </a:endParaRPr>
        </a:p>
      </dgm:t>
    </dgm:pt>
    <dgm:pt modelId="{9B5696B3-FD48-46EE-AFF4-3D134DA1DFF8}" type="parTrans" cxnId="{B13D5A2E-1B10-4E96-814C-246A56DAC58C}">
      <dgm:prSet/>
      <dgm:spPr/>
      <dgm:t>
        <a:bodyPr/>
        <a:lstStyle/>
        <a:p>
          <a:endParaRPr lang="en-GB"/>
        </a:p>
      </dgm:t>
    </dgm:pt>
    <dgm:pt modelId="{215747C4-28E8-4265-BA7C-54F648914F1A}" type="sibTrans" cxnId="{B13D5A2E-1B10-4E96-814C-246A56DAC58C}">
      <dgm:prSet/>
      <dgm:spPr/>
      <dgm:t>
        <a:bodyPr/>
        <a:lstStyle/>
        <a:p>
          <a:endParaRPr lang="en-GB"/>
        </a:p>
      </dgm:t>
    </dgm:pt>
    <dgm:pt modelId="{62BA157C-FD55-4356-8C09-49A18903822F}">
      <dgm:prSet phldrT="[Text]"/>
      <dgm:spPr/>
      <dgm:t>
        <a:bodyPr/>
        <a:lstStyle/>
        <a:p>
          <a:r>
            <a:rPr lang="pt-PT" dirty="0">
              <a:latin typeface="Arial Nova Light" panose="020B0304020202020204" pitchFamily="34" charset="0"/>
            </a:rPr>
            <a:t>Cognição</a:t>
          </a:r>
          <a:endParaRPr lang="en-GB" dirty="0">
            <a:latin typeface="Arial Nova Light" panose="020B0304020202020204" pitchFamily="34" charset="0"/>
          </a:endParaRPr>
        </a:p>
      </dgm:t>
    </dgm:pt>
    <dgm:pt modelId="{55BD9921-D00E-4A9A-B823-B3F9DCE36920}" type="parTrans" cxnId="{4F66CE53-B636-4B2A-8755-8F22F362C467}">
      <dgm:prSet/>
      <dgm:spPr/>
      <dgm:t>
        <a:bodyPr/>
        <a:lstStyle/>
        <a:p>
          <a:endParaRPr lang="en-GB"/>
        </a:p>
      </dgm:t>
    </dgm:pt>
    <dgm:pt modelId="{B38950DC-0769-4FFE-A6D8-65FCE12CDD6A}" type="sibTrans" cxnId="{4F66CE53-B636-4B2A-8755-8F22F362C467}">
      <dgm:prSet/>
      <dgm:spPr/>
      <dgm:t>
        <a:bodyPr/>
        <a:lstStyle/>
        <a:p>
          <a:endParaRPr lang="en-GB"/>
        </a:p>
      </dgm:t>
    </dgm:pt>
    <dgm:pt modelId="{70CEA982-D550-430E-A21D-709879453C4E}">
      <dgm:prSet phldrT="[Text]"/>
      <dgm:spPr/>
      <dgm:t>
        <a:bodyPr/>
        <a:lstStyle/>
        <a:p>
          <a:r>
            <a:rPr lang="pt-PT" dirty="0">
              <a:latin typeface="Arial Nova Light" panose="020B0304020202020204" pitchFamily="34" charset="0"/>
            </a:rPr>
            <a:t>Comportamento
</a:t>
          </a:r>
          <a:endParaRPr lang="en-GB" dirty="0">
            <a:latin typeface="Arial Nova Light" panose="020B0304020202020204" pitchFamily="34" charset="0"/>
          </a:endParaRPr>
        </a:p>
      </dgm:t>
    </dgm:pt>
    <dgm:pt modelId="{D3281E8F-A518-4688-89F9-D6870C941880}" type="parTrans" cxnId="{34FE868D-B286-49A5-97CB-5568AF060456}">
      <dgm:prSet/>
      <dgm:spPr/>
      <dgm:t>
        <a:bodyPr/>
        <a:lstStyle/>
        <a:p>
          <a:endParaRPr lang="en-GB"/>
        </a:p>
      </dgm:t>
    </dgm:pt>
    <dgm:pt modelId="{71D6D1A8-5FDD-4169-B67E-1DEBBB71070D}" type="sibTrans" cxnId="{34FE868D-B286-49A5-97CB-5568AF060456}">
      <dgm:prSet/>
      <dgm:spPr/>
      <dgm:t>
        <a:bodyPr/>
        <a:lstStyle/>
        <a:p>
          <a:endParaRPr lang="en-GB"/>
        </a:p>
      </dgm:t>
    </dgm:pt>
    <dgm:pt modelId="{0D8EEF31-B58D-4DDA-A835-72885DC82E0A}" type="pres">
      <dgm:prSet presAssocID="{EA04B52D-B818-4EEA-BFDB-F42C014AA6BB}" presName="cycle" presStyleCnt="0">
        <dgm:presLayoutVars>
          <dgm:dir/>
          <dgm:resizeHandles val="exact"/>
        </dgm:presLayoutVars>
      </dgm:prSet>
      <dgm:spPr/>
    </dgm:pt>
    <dgm:pt modelId="{48480614-C316-4B96-901C-E2D1CF2A6714}" type="pres">
      <dgm:prSet presAssocID="{64951205-D5BF-4999-807E-D4E81BA34185}" presName="node" presStyleLbl="node1" presStyleIdx="0" presStyleCnt="3">
        <dgm:presLayoutVars>
          <dgm:bulletEnabled val="1"/>
        </dgm:presLayoutVars>
      </dgm:prSet>
      <dgm:spPr/>
    </dgm:pt>
    <dgm:pt modelId="{02516E75-1500-4849-A804-418221844700}" type="pres">
      <dgm:prSet presAssocID="{64951205-D5BF-4999-807E-D4E81BA34185}" presName="spNode" presStyleCnt="0"/>
      <dgm:spPr/>
    </dgm:pt>
    <dgm:pt modelId="{FEAE1FC7-B5D9-4610-96B4-39B1AC7D4BC9}" type="pres">
      <dgm:prSet presAssocID="{215747C4-28E8-4265-BA7C-54F648914F1A}" presName="sibTrans" presStyleLbl="sibTrans1D1" presStyleIdx="0" presStyleCnt="3"/>
      <dgm:spPr/>
    </dgm:pt>
    <dgm:pt modelId="{7BE4549E-DA4F-45E2-98B1-5A600112C33D}" type="pres">
      <dgm:prSet presAssocID="{62BA157C-FD55-4356-8C09-49A18903822F}" presName="node" presStyleLbl="node1" presStyleIdx="1" presStyleCnt="3">
        <dgm:presLayoutVars>
          <dgm:bulletEnabled val="1"/>
        </dgm:presLayoutVars>
      </dgm:prSet>
      <dgm:spPr/>
    </dgm:pt>
    <dgm:pt modelId="{AFDC8289-8270-439B-BFEC-324228BADAF0}" type="pres">
      <dgm:prSet presAssocID="{62BA157C-FD55-4356-8C09-49A18903822F}" presName="spNode" presStyleCnt="0"/>
      <dgm:spPr/>
    </dgm:pt>
    <dgm:pt modelId="{6D9D9923-A5D7-42D2-BA5B-F9040712D921}" type="pres">
      <dgm:prSet presAssocID="{B38950DC-0769-4FFE-A6D8-65FCE12CDD6A}" presName="sibTrans" presStyleLbl="sibTrans1D1" presStyleIdx="1" presStyleCnt="3"/>
      <dgm:spPr/>
    </dgm:pt>
    <dgm:pt modelId="{7E93879F-7CBC-4D7B-A70B-05AA4F2938AC}" type="pres">
      <dgm:prSet presAssocID="{70CEA982-D550-430E-A21D-709879453C4E}" presName="node" presStyleLbl="node1" presStyleIdx="2" presStyleCnt="3">
        <dgm:presLayoutVars>
          <dgm:bulletEnabled val="1"/>
        </dgm:presLayoutVars>
      </dgm:prSet>
      <dgm:spPr/>
    </dgm:pt>
    <dgm:pt modelId="{EEF72E50-3978-49CF-A091-CAD84D55867D}" type="pres">
      <dgm:prSet presAssocID="{70CEA982-D550-430E-A21D-709879453C4E}" presName="spNode" presStyleCnt="0"/>
      <dgm:spPr/>
    </dgm:pt>
    <dgm:pt modelId="{FFAC5B07-A73C-4307-8B31-87F52C6E539C}" type="pres">
      <dgm:prSet presAssocID="{71D6D1A8-5FDD-4169-B67E-1DEBBB71070D}" presName="sibTrans" presStyleLbl="sibTrans1D1" presStyleIdx="2" presStyleCnt="3"/>
      <dgm:spPr/>
    </dgm:pt>
  </dgm:ptLst>
  <dgm:cxnLst>
    <dgm:cxn modelId="{5473FB0F-82D8-461A-BAF9-14C3BE6D39DE}" type="presOf" srcId="{215747C4-28E8-4265-BA7C-54F648914F1A}" destId="{FEAE1FC7-B5D9-4610-96B4-39B1AC7D4BC9}" srcOrd="0" destOrd="0" presId="urn:microsoft.com/office/officeart/2005/8/layout/cycle5"/>
    <dgm:cxn modelId="{C770E02C-2E9C-4246-A6D1-8CF66CEBDF73}" type="presOf" srcId="{62BA157C-FD55-4356-8C09-49A18903822F}" destId="{7BE4549E-DA4F-45E2-98B1-5A600112C33D}" srcOrd="0" destOrd="0" presId="urn:microsoft.com/office/officeart/2005/8/layout/cycle5"/>
    <dgm:cxn modelId="{B13D5A2E-1B10-4E96-814C-246A56DAC58C}" srcId="{EA04B52D-B818-4EEA-BFDB-F42C014AA6BB}" destId="{64951205-D5BF-4999-807E-D4E81BA34185}" srcOrd="0" destOrd="0" parTransId="{9B5696B3-FD48-46EE-AFF4-3D134DA1DFF8}" sibTransId="{215747C4-28E8-4265-BA7C-54F648914F1A}"/>
    <dgm:cxn modelId="{791FCC36-9073-4F0B-ABBA-869F678144D3}" type="presOf" srcId="{71D6D1A8-5FDD-4169-B67E-1DEBBB71070D}" destId="{FFAC5B07-A73C-4307-8B31-87F52C6E539C}" srcOrd="0" destOrd="0" presId="urn:microsoft.com/office/officeart/2005/8/layout/cycle5"/>
    <dgm:cxn modelId="{32BE9D5D-AECD-4B6A-AE4C-AC9AE02EEF2F}" type="presOf" srcId="{EA04B52D-B818-4EEA-BFDB-F42C014AA6BB}" destId="{0D8EEF31-B58D-4DDA-A835-72885DC82E0A}" srcOrd="0" destOrd="0" presId="urn:microsoft.com/office/officeart/2005/8/layout/cycle5"/>
    <dgm:cxn modelId="{4F66CE53-B636-4B2A-8755-8F22F362C467}" srcId="{EA04B52D-B818-4EEA-BFDB-F42C014AA6BB}" destId="{62BA157C-FD55-4356-8C09-49A18903822F}" srcOrd="1" destOrd="0" parTransId="{55BD9921-D00E-4A9A-B823-B3F9DCE36920}" sibTransId="{B38950DC-0769-4FFE-A6D8-65FCE12CDD6A}"/>
    <dgm:cxn modelId="{34FE868D-B286-49A5-97CB-5568AF060456}" srcId="{EA04B52D-B818-4EEA-BFDB-F42C014AA6BB}" destId="{70CEA982-D550-430E-A21D-709879453C4E}" srcOrd="2" destOrd="0" parTransId="{D3281E8F-A518-4688-89F9-D6870C941880}" sibTransId="{71D6D1A8-5FDD-4169-B67E-1DEBBB71070D}"/>
    <dgm:cxn modelId="{ACBE978F-1748-4331-B33C-10A37BD9F435}" type="presOf" srcId="{64951205-D5BF-4999-807E-D4E81BA34185}" destId="{48480614-C316-4B96-901C-E2D1CF2A6714}" srcOrd="0" destOrd="0" presId="urn:microsoft.com/office/officeart/2005/8/layout/cycle5"/>
    <dgm:cxn modelId="{348275B3-DA22-4D33-A4CF-2440210CAF3B}" type="presOf" srcId="{70CEA982-D550-430E-A21D-709879453C4E}" destId="{7E93879F-7CBC-4D7B-A70B-05AA4F2938AC}" srcOrd="0" destOrd="0" presId="urn:microsoft.com/office/officeart/2005/8/layout/cycle5"/>
    <dgm:cxn modelId="{E6E8C7D4-01E2-49B8-B630-110B91CB8555}" type="presOf" srcId="{B38950DC-0769-4FFE-A6D8-65FCE12CDD6A}" destId="{6D9D9923-A5D7-42D2-BA5B-F9040712D921}" srcOrd="0" destOrd="0" presId="urn:microsoft.com/office/officeart/2005/8/layout/cycle5"/>
    <dgm:cxn modelId="{D55D170B-52FD-4D77-BC82-90DEB89EC09B}" type="presParOf" srcId="{0D8EEF31-B58D-4DDA-A835-72885DC82E0A}" destId="{48480614-C316-4B96-901C-E2D1CF2A6714}" srcOrd="0" destOrd="0" presId="urn:microsoft.com/office/officeart/2005/8/layout/cycle5"/>
    <dgm:cxn modelId="{6FDB5FF5-3158-4182-8ADC-8320572B46E7}" type="presParOf" srcId="{0D8EEF31-B58D-4DDA-A835-72885DC82E0A}" destId="{02516E75-1500-4849-A804-418221844700}" srcOrd="1" destOrd="0" presId="urn:microsoft.com/office/officeart/2005/8/layout/cycle5"/>
    <dgm:cxn modelId="{F3867498-E79B-4A1C-8CE5-75BE88FF766E}" type="presParOf" srcId="{0D8EEF31-B58D-4DDA-A835-72885DC82E0A}" destId="{FEAE1FC7-B5D9-4610-96B4-39B1AC7D4BC9}" srcOrd="2" destOrd="0" presId="urn:microsoft.com/office/officeart/2005/8/layout/cycle5"/>
    <dgm:cxn modelId="{8E78A91E-C38A-48ED-866D-08FDC5338592}" type="presParOf" srcId="{0D8EEF31-B58D-4DDA-A835-72885DC82E0A}" destId="{7BE4549E-DA4F-45E2-98B1-5A600112C33D}" srcOrd="3" destOrd="0" presId="urn:microsoft.com/office/officeart/2005/8/layout/cycle5"/>
    <dgm:cxn modelId="{E17B5365-E158-4671-ACFF-619916D02072}" type="presParOf" srcId="{0D8EEF31-B58D-4DDA-A835-72885DC82E0A}" destId="{AFDC8289-8270-439B-BFEC-324228BADAF0}" srcOrd="4" destOrd="0" presId="urn:microsoft.com/office/officeart/2005/8/layout/cycle5"/>
    <dgm:cxn modelId="{ED24CB71-816C-43B4-8F3E-54CDDD447DA7}" type="presParOf" srcId="{0D8EEF31-B58D-4DDA-A835-72885DC82E0A}" destId="{6D9D9923-A5D7-42D2-BA5B-F9040712D921}" srcOrd="5" destOrd="0" presId="urn:microsoft.com/office/officeart/2005/8/layout/cycle5"/>
    <dgm:cxn modelId="{0B9CAE7B-3DD5-4374-BD39-13297721267B}" type="presParOf" srcId="{0D8EEF31-B58D-4DDA-A835-72885DC82E0A}" destId="{7E93879F-7CBC-4D7B-A70B-05AA4F2938AC}" srcOrd="6" destOrd="0" presId="urn:microsoft.com/office/officeart/2005/8/layout/cycle5"/>
    <dgm:cxn modelId="{AA523616-BA2B-4C1D-B57E-A8B8743AA934}" type="presParOf" srcId="{0D8EEF31-B58D-4DDA-A835-72885DC82E0A}" destId="{EEF72E50-3978-49CF-A091-CAD84D55867D}" srcOrd="7" destOrd="0" presId="urn:microsoft.com/office/officeart/2005/8/layout/cycle5"/>
    <dgm:cxn modelId="{AFB80B42-433B-495F-8834-6EE159244FA1}" type="presParOf" srcId="{0D8EEF31-B58D-4DDA-A835-72885DC82E0A}" destId="{FFAC5B07-A73C-4307-8B31-87F52C6E539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80614-C316-4B96-901C-E2D1CF2A6714}">
      <dsp:nvSpPr>
        <dsp:cNvPr id="0" name=""/>
        <dsp:cNvSpPr/>
      </dsp:nvSpPr>
      <dsp:spPr>
        <a:xfrm>
          <a:off x="1894587" y="1155"/>
          <a:ext cx="1599873" cy="10399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Nova Light" panose="020B0304020202020204" pitchFamily="34" charset="0"/>
            </a:rPr>
            <a:t>Afeto</a:t>
          </a:r>
          <a:endParaRPr lang="en-GB" sz="1500" kern="1200" dirty="0">
            <a:latin typeface="Arial Nova Light" panose="020B0304020202020204" pitchFamily="34" charset="0"/>
          </a:endParaRPr>
        </a:p>
      </dsp:txBody>
      <dsp:txXfrm>
        <a:off x="1945352" y="51920"/>
        <a:ext cx="1498343" cy="938388"/>
      </dsp:txXfrm>
    </dsp:sp>
    <dsp:sp modelId="{FEAE1FC7-B5D9-4610-96B4-39B1AC7D4BC9}">
      <dsp:nvSpPr>
        <dsp:cNvPr id="0" name=""/>
        <dsp:cNvSpPr/>
      </dsp:nvSpPr>
      <dsp:spPr>
        <a:xfrm>
          <a:off x="1308503" y="521114"/>
          <a:ext cx="2772042" cy="2772042"/>
        </a:xfrm>
        <a:custGeom>
          <a:avLst/>
          <a:gdLst/>
          <a:ahLst/>
          <a:cxnLst/>
          <a:rect l="0" t="0" r="0" b="0"/>
          <a:pathLst>
            <a:path>
              <a:moveTo>
                <a:pt x="2400361" y="441474"/>
              </a:moveTo>
              <a:arcTo wR="1386021" hR="1386021" stAng="19022433" swAng="230048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4549E-DA4F-45E2-98B1-5A600112C33D}">
      <dsp:nvSpPr>
        <dsp:cNvPr id="0" name=""/>
        <dsp:cNvSpPr/>
      </dsp:nvSpPr>
      <dsp:spPr>
        <a:xfrm>
          <a:off x="3094917" y="2080187"/>
          <a:ext cx="1599873" cy="103991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Nova Light" panose="020B0304020202020204" pitchFamily="34" charset="0"/>
            </a:rPr>
            <a:t>Cognição</a:t>
          </a:r>
          <a:endParaRPr lang="en-GB" sz="1500" kern="1200" dirty="0">
            <a:latin typeface="Arial Nova Light" panose="020B0304020202020204" pitchFamily="34" charset="0"/>
          </a:endParaRPr>
        </a:p>
      </dsp:txBody>
      <dsp:txXfrm>
        <a:off x="3145682" y="2130952"/>
        <a:ext cx="1498343" cy="938388"/>
      </dsp:txXfrm>
    </dsp:sp>
    <dsp:sp modelId="{6D9D9923-A5D7-42D2-BA5B-F9040712D921}">
      <dsp:nvSpPr>
        <dsp:cNvPr id="0" name=""/>
        <dsp:cNvSpPr/>
      </dsp:nvSpPr>
      <dsp:spPr>
        <a:xfrm>
          <a:off x="1308503" y="521114"/>
          <a:ext cx="2772042" cy="2772042"/>
        </a:xfrm>
        <a:custGeom>
          <a:avLst/>
          <a:gdLst/>
          <a:ahLst/>
          <a:cxnLst/>
          <a:rect l="0" t="0" r="0" b="0"/>
          <a:pathLst>
            <a:path>
              <a:moveTo>
                <a:pt x="1810840" y="2705332"/>
              </a:moveTo>
              <a:arcTo wR="1386021" hR="1386021" stAng="4329085" swAng="2141830"/>
            </a:path>
          </a:pathLst>
        </a:custGeom>
        <a:noFill/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3879F-7CBC-4D7B-A70B-05AA4F2938AC}">
      <dsp:nvSpPr>
        <dsp:cNvPr id="0" name=""/>
        <dsp:cNvSpPr/>
      </dsp:nvSpPr>
      <dsp:spPr>
        <a:xfrm>
          <a:off x="694258" y="2080187"/>
          <a:ext cx="1599873" cy="103991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latin typeface="Arial Nova Light" panose="020B0304020202020204" pitchFamily="34" charset="0"/>
            </a:rPr>
            <a:t>Comportamento
</a:t>
          </a:r>
          <a:endParaRPr lang="en-GB" sz="1500" kern="1200" dirty="0">
            <a:latin typeface="Arial Nova Light" panose="020B0304020202020204" pitchFamily="34" charset="0"/>
          </a:endParaRPr>
        </a:p>
      </dsp:txBody>
      <dsp:txXfrm>
        <a:off x="745023" y="2130952"/>
        <a:ext cx="1498343" cy="938388"/>
      </dsp:txXfrm>
    </dsp:sp>
    <dsp:sp modelId="{FFAC5B07-A73C-4307-8B31-87F52C6E539C}">
      <dsp:nvSpPr>
        <dsp:cNvPr id="0" name=""/>
        <dsp:cNvSpPr/>
      </dsp:nvSpPr>
      <dsp:spPr>
        <a:xfrm>
          <a:off x="1308503" y="521114"/>
          <a:ext cx="2772042" cy="2772042"/>
        </a:xfrm>
        <a:custGeom>
          <a:avLst/>
          <a:gdLst/>
          <a:ahLst/>
          <a:cxnLst/>
          <a:rect l="0" t="0" r="0" b="0"/>
          <a:pathLst>
            <a:path>
              <a:moveTo>
                <a:pt x="4499" y="1274427"/>
              </a:moveTo>
              <a:arcTo wR="1386021" hR="1386021" stAng="11077086" swAng="2300480"/>
            </a:path>
          </a:pathLst>
        </a:custGeom>
        <a:noFill/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74952" y="1"/>
            <a:ext cx="4341442" cy="34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486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1624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58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31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62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>
  <p:cSld name="Chapter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Picture">
  <p:cSld name="Slide-Pictur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>
            <a:spLocks noGrp="1"/>
          </p:cNvSpPr>
          <p:nvPr>
            <p:ph type="pic" idx="2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14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5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hapter Title">
  <p:cSld name="2_Chapter 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0592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8805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text">
  <p:cSld name="Slide-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3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Pie">
  <p:cSld name="Slide Pi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aphicFrame>
        <p:nvGraphicFramePr>
          <p:cNvPr id="34" name="Google Shape;34;p18"/>
          <p:cNvGraphicFramePr/>
          <p:nvPr/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Google Shape;35;p18"/>
          <p:cNvSpPr txBox="1">
            <a:spLocks noGrp="1"/>
          </p:cNvSpPr>
          <p:nvPr>
            <p:ph type="body" idx="2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Half">
  <p:cSld name="Slide-Half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/>
          <p:nvPr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rgbClr val="D8D8D8">
              <a:alpha val="4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>
            <a:spLocks noGrp="1"/>
          </p:cNvSpPr>
          <p:nvPr>
            <p:ph type="pic" idx="3"/>
          </p:nvPr>
        </p:nvSpPr>
        <p:spPr>
          <a:xfrm>
            <a:off x="0" y="1228175"/>
            <a:ext cx="4592638" cy="46297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/>
          <p:nvPr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9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-Media">
  <p:cSld name="Slide-Medi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>
            <a:spLocks noGrp="1"/>
          </p:cNvSpPr>
          <p:nvPr>
            <p:ph type="media" idx="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3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0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">
  <p:cSld name="2_Cov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/>
          <p:nvPr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/>
          <p:nvPr/>
        </p:nvSpPr>
        <p:spPr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Project Number: 2021-2-PT02-KA220-YOU-000049028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pubmed.ncbi.nlm.nih.gov/3536611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vpfo.ubc.ca/2021/03/intersectionality-what-is-it-and-why-it-matters/)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lead-project.eu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0vztr5704l0&amp;list=RDLV9gwiUsic5fA&amp;index=5" TargetMode="External"/><Relationship Id="rId1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watch?v=eejmYz0O3Y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watch?v=c_Eutci7ack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press.rebus.community/introductiontocommunitypsychology/chapter/oppression-and-pow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press.rebus.community/introductiontocommunitypsychology/chapter/oppression-and-power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nmaahc.si.edu/learn/talking-about-race/topics/social-identities-and-systems-oppress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watch?v=akOe5-UsQ2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vpfo.ubc.ca/2021/03/intersectionality-what-is-it-and-why-it-matters/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8949653" y="4139133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/>
          <p:nvPr/>
        </p:nvSpPr>
        <p:spPr>
          <a:xfrm>
            <a:off x="6212821" y="2877285"/>
            <a:ext cx="6104408" cy="298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pt-PT" sz="3200" b="1" dirty="0">
                <a:solidFill>
                  <a:schemeClr val="lt1"/>
                </a:solidFill>
                <a:latin typeface="Arial Nova Light" panose="020B0304020202020204" pitchFamily="34" charset="0"/>
              </a:rPr>
              <a:t>Módulo 4 - Inclusão Social
Lição 2:
</a:t>
            </a:r>
            <a:endParaRPr sz="3200" b="1" i="0" u="none" strike="noStrike" cap="none" dirty="0">
              <a:solidFill>
                <a:schemeClr val="lt1"/>
              </a:solidFill>
              <a:latin typeface="Arial Nova Light" panose="020B0304020202020204" pitchFamily="34" charset="0"/>
              <a:sym typeface="Arial"/>
            </a:endParaRPr>
          </a:p>
          <a:p>
            <a:pPr lvl="0" algn="ctr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3200"/>
            </a:pPr>
            <a:r>
              <a:rPr lang="pt-PT" sz="3200" b="1" dirty="0">
                <a:solidFill>
                  <a:schemeClr val="lt1"/>
                </a:solidFill>
                <a:latin typeface="Arial Nova Light" panose="020B0304020202020204" pitchFamily="34" charset="0"/>
              </a:rPr>
              <a:t>Lutar pela Inclusão Social:
Um Estudo de Caso
</a:t>
            </a:r>
            <a:endParaRPr sz="3200" b="1" i="0" u="none" strike="noStrike" cap="none" dirty="0">
              <a:solidFill>
                <a:schemeClr val="lt1"/>
              </a:solidFill>
              <a:latin typeface="Arial Nova Light" panose="020B03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839409" y="1089595"/>
            <a:ext cx="10581065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implica considerar a </a:t>
            </a:r>
            <a:r>
              <a:rPr lang="pt-PT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58143" y="1660060"/>
            <a:ext cx="6079607" cy="373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en-US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“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A teoria da </a:t>
            </a:r>
            <a:r>
              <a:rPr lang="pt-PT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 examina como matrizes de poder e estruturas interligadas de opressão moldam e influenciam as múltiplas identidades das pessoas. Lembra-nos que a vida das pessoas não pode ser explicada tendo em conta categorias únicas, como o género, a raça, a sexualidade ou o estatuto socioeconómico. Pelo contrário, as vidas humanas são multidimensionais e complexas, e as realidades vividas pelas pessoas são moldadas por diferentes fatores e dinâmicas sociais que operam em conjunto. Portanto, quando alguém ocupa múltiplas interseções marginalizadas, as suas experiências em nível individual refletem sistemas sociais e estruturais de poder, privilégio e desigualdade</a:t>
            </a:r>
            <a:r>
              <a:rPr lang="en-US" sz="16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.” </a:t>
            </a:r>
            <a:r>
              <a:rPr lang="en-US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(</a:t>
            </a:r>
            <a:r>
              <a:rPr lang="en-US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  <a:hlinkClick r:id="rId12"/>
              </a:rPr>
              <a:t>Wyatt, Johnson &amp; Zaidi, 2022</a:t>
            </a:r>
            <a:r>
              <a:rPr lang="en-US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)</a:t>
            </a:r>
            <a:endParaRPr lang="en-US" sz="1600" b="0" i="0" u="none" strike="noStrike" cap="none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FED078D-E0C8-97C4-6E90-E0336F1DEE5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0944" y="1692405"/>
            <a:ext cx="4121645" cy="39857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BCA339-7B94-8006-9433-F8A2EF4DD4EB}"/>
              </a:ext>
            </a:extLst>
          </p:cNvPr>
          <p:cNvSpPr txBox="1"/>
          <p:nvPr/>
        </p:nvSpPr>
        <p:spPr>
          <a:xfrm>
            <a:off x="7289858" y="5678171"/>
            <a:ext cx="4198043" cy="25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81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(from </a:t>
            </a:r>
            <a:r>
              <a:rPr lang="en-US" sz="8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  <a:hlinkClick r:id="rId14"/>
              </a:rPr>
              <a:t>Intersectionality: What is it and why it matters? </a:t>
            </a:r>
            <a:r>
              <a:rPr lang="en-US" sz="8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University of British Columbia)</a:t>
            </a:r>
            <a:endParaRPr lang="en-US" sz="800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2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927793" y="1480619"/>
            <a:ext cx="10267950" cy="460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666768"/>
              </a:buClr>
              <a:buSzPts val="1300"/>
              <a:buNone/>
            </a:pP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Num país como os Estados Unidos, aparentemente a terra da liberdade, o que existe são territórios restritos, demarcados por cada etnia ali representada, constituindo um caldeirão </a:t>
            </a:r>
            <a:r>
              <a:rPr lang="pt-PT" sz="13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etnocultural</a:t>
            </a: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 em constante turbulência. 
É neste cenário que uma Professora, filha de um antigo defensor dos direitos civis durante os distúrbios que abalaram a cidade de Los Angeles, Califórnia, em 1992, na sequência dos protestos pelos direitos civis, se vê confrontada com o desafio de incluir um grupo de alunos novos que ingressaram na escola, após a criação de uma lei de integração racial, aprovado pelo Ministério da Educação. Nesta turma do ensino médio, brancos, negros, hispânicos e asiáticos convivem no mesmo espaço. Na própria sala de aula, criam pequenos grupos com limites bem estabelecidos.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666768"/>
              </a:buClr>
              <a:buSzPts val="1300"/>
              <a:buNone/>
            </a:pP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Um professor recém-formado de Inglês chega e é recebido numa realidade completamente diferente daquela que imagina, não conhece ativistas sociais, mas uma juventude completamente marginalizada. Não encontra professores e diretores dispostos a acolher pessoas com culturas e singularidades diferentes; em vez disso, depara-se com um universo preconceituoso. Como gerir nessa esfera multirracial, composta por grupos aparentemente tão diversos e distintos, uma língua considerada estrangeira por eles e, mais do que isso, um instrumento de manipulação política?" 
</a:t>
            </a:r>
            <a:endParaRPr lang="en-US" sz="1300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768"/>
              </a:buClr>
              <a:buSzPts val="1300"/>
              <a:buNone/>
            </a:pPr>
            <a:r>
              <a:rPr lang="en-US" sz="1300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(https://www.infoescola.com/cinema/escritores-liberdade/)</a:t>
            </a:r>
            <a:endParaRPr lang="en-US" sz="1300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endParaRPr sz="1200" b="1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endParaRPr sz="1200" dirty="0">
              <a:solidFill>
                <a:srgbClr val="6667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>
            <a:spLocks noGrp="1"/>
          </p:cNvSpPr>
          <p:nvPr>
            <p:ph type="body" idx="3"/>
          </p:nvPr>
        </p:nvSpPr>
        <p:spPr>
          <a:xfrm>
            <a:off x="839411" y="975537"/>
            <a:ext cx="6495040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595959"/>
              </a:buClr>
              <a:buSzPts val="2400"/>
            </a:pPr>
            <a:r>
              <a:rPr lang="pt-PT" sz="2400" b="1" dirty="0">
                <a:solidFill>
                  <a:srgbClr val="595959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Estudo de Caso – Escritores da Liberdade
</a:t>
            </a:r>
            <a:endParaRPr sz="2400" b="1" dirty="0">
              <a:latin typeface="Arial Nova Light" panose="020B0304020202020204" pitchFamily="34" charset="0"/>
            </a:endParaRPr>
          </a:p>
        </p:txBody>
      </p:sp>
      <p:pic>
        <p:nvPicPr>
          <p:cNvPr id="147" name="Google Shape;147;p6" descr="Lápis com preenchimento sólid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42328" y="6522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7EB50B24-C15F-30BD-5EB5-AD1109F07C4A}"/>
              </a:ext>
            </a:extLst>
          </p:cNvPr>
          <p:cNvGrpSpPr/>
          <p:nvPr/>
        </p:nvGrpSpPr>
        <p:grpSpPr>
          <a:xfrm>
            <a:off x="6169057" y="543807"/>
            <a:ext cx="5700815" cy="5765455"/>
            <a:chOff x="6964998" y="794092"/>
            <a:chExt cx="4981169" cy="4624815"/>
          </a:xfrm>
        </p:grpSpPr>
        <p:pic>
          <p:nvPicPr>
            <p:cNvPr id="168" name="Google Shape;16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24407" y="794092"/>
              <a:ext cx="3521760" cy="2888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168;p7">
              <a:extLst>
                <a:ext uri="{FF2B5EF4-FFF2-40B4-BE49-F238E27FC236}">
                  <a16:creationId xmlns:a16="http://schemas.microsoft.com/office/drawing/2014/main" id="{0470B30C-BD50-D83E-A4AD-2AAAEF2AE6C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64998" y="2530903"/>
              <a:ext cx="3521760" cy="2888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948615" y="1480619"/>
            <a:ext cx="8412744" cy="460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endParaRPr sz="1200" dirty="0"/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</a:pPr>
            <a:endParaRPr sz="1200" dirty="0"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508108" y="2442308"/>
            <a:ext cx="6060643" cy="294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839411" y="1040548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595959"/>
              </a:buClr>
              <a:buSzPts val="2400"/>
            </a:pPr>
            <a:r>
              <a:rPr lang="en-US" sz="2400" b="1" dirty="0" err="1">
                <a:solidFill>
                  <a:srgbClr val="595959"/>
                </a:solidFill>
              </a:rPr>
              <a:t>Atividade</a:t>
            </a:r>
            <a:r>
              <a:rPr lang="en-US" sz="2400" b="1" dirty="0">
                <a:solidFill>
                  <a:srgbClr val="595959"/>
                </a:solidFill>
              </a:rPr>
              <a:t> de </a:t>
            </a:r>
            <a:r>
              <a:rPr lang="en-US" sz="2400" b="1" dirty="0" err="1">
                <a:solidFill>
                  <a:srgbClr val="595959"/>
                </a:solidFill>
              </a:rPr>
              <a:t>Aprendizagem</a:t>
            </a:r>
            <a:r>
              <a:rPr lang="en-US" sz="2400" b="1" dirty="0">
                <a:solidFill>
                  <a:srgbClr val="595959"/>
                </a:solidFill>
              </a:rPr>
              <a:t> 2
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7" descr="Menino com o Backpack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flipH="1">
            <a:off x="4554297" y="2142555"/>
            <a:ext cx="1347422" cy="334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 descr="Mulher a usar blaz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01162" y="1951197"/>
            <a:ext cx="1358771" cy="354196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8034615" y="772773"/>
            <a:ext cx="205985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PT" sz="2000" dirty="0" err="1">
                <a:solidFill>
                  <a:schemeClr val="dk1"/>
                </a:solidFill>
                <a:latin typeface="Arial Nova Light" panose="020B0304020202020204" pitchFamily="34" charset="0"/>
              </a:rPr>
              <a:t>Reflite</a:t>
            </a:r>
            <a:r>
              <a:rPr lang="pt-PT" sz="2000" dirty="0">
                <a:solidFill>
                  <a:schemeClr val="dk1"/>
                </a:solidFill>
                <a:latin typeface="Arial Nova Light" panose="020B0304020202020204" pitchFamily="34" charset="0"/>
              </a:rPr>
              <a:t> sobre o estudo de caso. 
</a:t>
            </a:r>
            <a:endParaRPr sz="2000" dirty="0">
              <a:solidFill>
                <a:schemeClr val="dk1"/>
              </a:solidFill>
              <a:latin typeface="Arial Nova Light" panose="020B0304020202020204" pitchFamily="34" charset="0"/>
              <a:sym typeface="Arial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9549621" y="2082043"/>
            <a:ext cx="212726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pt-PT" sz="1200" dirty="0">
                <a:solidFill>
                  <a:schemeClr val="dk1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</a:rPr>
              <a:t>Como intervirias se estivesse no lugar do professor para promover um ambiente mais inclusivo na turma?</a:t>
            </a:r>
            <a:endParaRPr sz="1200" dirty="0">
              <a:solidFill>
                <a:schemeClr val="dk1"/>
              </a:solidFill>
              <a:latin typeface="Arial Nova Light" panose="020B03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Gráfico 2" descr="Mulher com saia preta">
            <a:extLst>
              <a:ext uri="{FF2B5EF4-FFF2-40B4-BE49-F238E27FC236}">
                <a16:creationId xmlns:a16="http://schemas.microsoft.com/office/drawing/2014/main" id="{8D33764D-8DA4-962D-FC73-7810F0E6FB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8615" y="1810201"/>
            <a:ext cx="1640377" cy="3682961"/>
          </a:xfrm>
          <a:prstGeom prst="rect">
            <a:avLst/>
          </a:prstGeom>
        </p:spPr>
      </p:pic>
      <p:sp>
        <p:nvSpPr>
          <p:cNvPr id="6" name="Google Shape;172;p7">
            <a:extLst>
              <a:ext uri="{FF2B5EF4-FFF2-40B4-BE49-F238E27FC236}">
                <a16:creationId xmlns:a16="http://schemas.microsoft.com/office/drawing/2014/main" id="{818D4F2C-F729-9C6E-F105-FA29FE318698}"/>
              </a:ext>
            </a:extLst>
          </p:cNvPr>
          <p:cNvSpPr txBox="1"/>
          <p:nvPr/>
        </p:nvSpPr>
        <p:spPr>
          <a:xfrm>
            <a:off x="6367369" y="2833363"/>
            <a:ext cx="216671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ctr">
              <a:lnSpc>
                <a:spcPct val="120000"/>
              </a:lnSpc>
            </a:pPr>
            <a:r>
              <a:rPr lang="pt-PT" sz="1000" dirty="0"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Como facilitar a comunicação e o desenvolvimento de relações neste grupo multiétnico de forma a promover a inclusão neste contexto? 
</a:t>
            </a:r>
            <a:endParaRPr lang="en-US" sz="1000" dirty="0">
              <a:latin typeface="Arial Nova Light" panose="020B03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172;p7">
            <a:extLst>
              <a:ext uri="{FF2B5EF4-FFF2-40B4-BE49-F238E27FC236}">
                <a16:creationId xmlns:a16="http://schemas.microsoft.com/office/drawing/2014/main" id="{4F6AC015-EFD4-68BE-51A6-B175A794107E}"/>
              </a:ext>
            </a:extLst>
          </p:cNvPr>
          <p:cNvSpPr txBox="1"/>
          <p:nvPr/>
        </p:nvSpPr>
        <p:spPr>
          <a:xfrm>
            <a:off x="7797397" y="4199517"/>
            <a:ext cx="22708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PT" sz="1100" dirty="0">
                <a:latin typeface="Arial Nova Light" panose="020B03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práticas educativas seriam úteis e que políticas educativas deveriam ser implementadas para promover a inclusão social? 
</a:t>
            </a:r>
            <a:endParaRPr lang="en-US" sz="1100" dirty="0">
              <a:latin typeface="Arial Nova Light" panose="020B03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>
            <a:spLocks noGrp="1"/>
          </p:cNvSpPr>
          <p:nvPr>
            <p:ph type="body" idx="1"/>
          </p:nvPr>
        </p:nvSpPr>
        <p:spPr>
          <a:xfrm>
            <a:off x="6827923" y="3429000"/>
            <a:ext cx="4151647" cy="3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Obrigado</a:t>
            </a:r>
            <a:r>
              <a:rPr lang="en-US" dirty="0">
                <a:solidFill>
                  <a:schemeClr val="lt1"/>
                </a:solidFill>
                <a:latin typeface="Arial Nova Light" panose="020B0304020202020204" pitchFamily="34" charset="0"/>
                <a:ea typeface="Arial"/>
                <a:cs typeface="Arial"/>
                <a:sym typeface="Arial"/>
              </a:rPr>
              <a:t>!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227" name="Google Shape;227;p11"/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E87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7207562" y="4588343"/>
            <a:ext cx="4667574" cy="41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lt1"/>
                </a:solidFill>
                <a:latin typeface="Arial Nova Light" panose="020B0304020202020204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Website: https://www.youlead-project.eu/</a:t>
            </a:r>
            <a:endParaRPr sz="1800" b="1" dirty="0">
              <a:solidFill>
                <a:schemeClr val="lt1"/>
              </a:solidFill>
              <a:latin typeface="Arial Nova Light" panose="020B0304020202020204" pitchFamily="34" charset="0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>
            <a:spLocks noGrp="1"/>
          </p:cNvSpPr>
          <p:nvPr>
            <p:ph type="body" idx="3"/>
          </p:nvPr>
        </p:nvSpPr>
        <p:spPr>
          <a:xfrm>
            <a:off x="839411" y="1196206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Lutar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pela </a:t>
            </a: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Inclusão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Social 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839411" y="1715134"/>
            <a:ext cx="664705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Pobreza e Exclusão Social são fenómenos distintos, apesar das suas ligações, pelo que nem todos os grupos socialmente excluídos são necessariamente economicamente desfavorecidos, dado que a exclusão social é um fenómeno multidimensional, relacional e dinâmico que afeta todas as áreas da experiência e do desenvolvimento humano (Levitas </a:t>
            </a:r>
            <a:r>
              <a:rPr lang="pt-PT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et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 al., 2007). </a:t>
            </a:r>
          </a:p>
          <a:p>
            <a:pPr marR="3810" lvl="0" algn="just">
              <a:lnSpc>
                <a:spcPct val="150000"/>
              </a:lnSpc>
            </a:pP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
Assim, a inclusão social é ao mesmo tempo um processo e um objetivo (ONU, 2016) focado na participação na sociedade para "pessoas desfavorecidas com base na idade, género, deficiência, raça, etnia, origem, religião, condição econômica ou outra, através de melhores oportunidades, acesso a recursos, voz e respeito dos seus direitos" (ONU, 2016, p. 20). </a:t>
            </a:r>
            <a:endParaRPr lang="en-US" sz="1600" b="0" i="0" u="none" strike="noStrike" cap="none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</p:txBody>
      </p:sp>
      <p:pic>
        <p:nvPicPr>
          <p:cNvPr id="3" name="Imagem 2" descr="Uma imagem com texto, artigo para escrita, imóvel, lápis&#10;&#10;Descrição gerada automaticamente">
            <a:extLst>
              <a:ext uri="{FF2B5EF4-FFF2-40B4-BE49-F238E27FC236}">
                <a16:creationId xmlns:a16="http://schemas.microsoft.com/office/drawing/2014/main" id="{0C18DA08-81B7-0DFA-1E30-C9E7BC182C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3575" y="2147887"/>
            <a:ext cx="389890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body" idx="3"/>
          </p:nvPr>
        </p:nvSpPr>
        <p:spPr>
          <a:xfrm>
            <a:off x="830067" y="1205784"/>
            <a:ext cx="4761489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Lutar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pela </a:t>
            </a: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Inclusão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Social 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830067" y="1578692"/>
            <a:ext cx="6830631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Como já discutimos anteriormente, o relatório da ONU “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Leaving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 No 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One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Behind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" (2016) destaca as principais dimensões da exclusão: pobreza, desigualdade e trabalho digno; e o preconceito e a discriminação como barreiras fundamentais à inclusão social. 
</a:t>
            </a:r>
            <a:endParaRPr sz="1600" b="1" i="0" u="none" strike="noStrike" cap="none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Assim, que tipo de medidas podem ser tomadas para a combater:
-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Privação económica (relacionada com a pobreza, a desigualdade e o trabalho)?
- Racismo, xenofobia e outras formas de discriminação (por exemplo, capacitismo)?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r>
              <a:rPr lang="en-US" sz="1600" b="0" i="0" u="none" strike="noStrike" cap="none" dirty="0">
                <a:solidFill>
                  <a:srgbClr val="66676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 b="0" i="0" u="none" strike="noStrike" cap="none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Uma imagem com texto&#10;&#10;Descrição gerada automaticamente">
            <a:extLst>
              <a:ext uri="{FF2B5EF4-FFF2-40B4-BE49-F238E27FC236}">
                <a16:creationId xmlns:a16="http://schemas.microsoft.com/office/drawing/2014/main" id="{4D077794-5F94-9AA3-24F7-9551F28B28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9608" y="2113113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body" idx="3"/>
          </p:nvPr>
        </p:nvSpPr>
        <p:spPr>
          <a:xfrm>
            <a:off x="839411" y="1089595"/>
            <a:ext cx="7380564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Compreender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a </a:t>
            </a:r>
            <a:r>
              <a:rPr lang="en-US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Discriminação</a:t>
            </a:r>
            <a:r>
              <a:rPr lang="en-US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853560" y="1533390"/>
            <a:ext cx="5769191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A discriminação baseia-se num processo complexo que envolve os seguintes conceitos:
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Estereótipos: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componente cognitivo das atitudes em relação a um grupo social baseados em crenças preconcebidas sobre este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Preconceito: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componente afetivo, sentimento que temos em relação aos outros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Discriminação: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componente comportamental, ações prejudiciais em relação a membros de um grupo social</a:t>
            </a:r>
          </a:p>
          <a:p>
            <a:pPr marR="3810" lvl="0" algn="just">
              <a:lnSpc>
                <a:spcPct val="150000"/>
              </a:lnSpc>
            </a:pPr>
            <a:endParaRPr sz="1600" b="0" i="0" u="none" strike="noStrike" cap="none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Vê este vídeo para explorar melhor estes conceitos
</a:t>
            </a:r>
            <a:endParaRPr sz="1600" b="0" i="0" u="none" strike="noStrike" cap="none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4" descr="Apresentação com conteúdos multimédia destaque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37893" y="5076943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3E9E5CDA-29A3-4783-4B10-5BEE7EA51708}"/>
              </a:ext>
            </a:extLst>
          </p:cNvPr>
          <p:cNvGrpSpPr/>
          <p:nvPr/>
        </p:nvGrpSpPr>
        <p:grpSpPr>
          <a:xfrm>
            <a:off x="6919018" y="1424937"/>
            <a:ext cx="5389049" cy="3486297"/>
            <a:chOff x="6278180" y="2235404"/>
            <a:chExt cx="5389049" cy="3486297"/>
          </a:xfrm>
        </p:grpSpPr>
        <p:graphicFrame>
          <p:nvGraphicFramePr>
            <p:cNvPr id="3" name="Diagram 3">
              <a:extLst>
                <a:ext uri="{FF2B5EF4-FFF2-40B4-BE49-F238E27FC236}">
                  <a16:creationId xmlns:a16="http://schemas.microsoft.com/office/drawing/2014/main" id="{AB161ADC-2390-95B9-D658-CF0A3A5C20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7172568"/>
                </p:ext>
              </p:extLst>
            </p:nvPr>
          </p:nvGraphicFramePr>
          <p:xfrm>
            <a:off x="6278180" y="2235404"/>
            <a:ext cx="5389049" cy="3486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701FD093-4C1F-9754-E766-7C35737758DC}"/>
                </a:ext>
              </a:extLst>
            </p:cNvPr>
            <p:cNvSpPr txBox="1"/>
            <p:nvPr/>
          </p:nvSpPr>
          <p:spPr>
            <a:xfrm>
              <a:off x="8560106" y="3253590"/>
              <a:ext cx="1112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Prejudice and ingroup favoritism</a:t>
              </a: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3EF5AFB8-E378-8566-73A0-3A941D88EDFB}"/>
                </a:ext>
              </a:extLst>
            </p:cNvPr>
            <p:cNvSpPr txBox="1"/>
            <p:nvPr/>
          </p:nvSpPr>
          <p:spPr>
            <a:xfrm>
              <a:off x="9672810" y="5283513"/>
              <a:ext cx="1112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Stereotyping</a:t>
              </a:r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D9C919E-5EB2-8304-5F5E-511E3DAE97FC}"/>
                </a:ext>
              </a:extLst>
            </p:cNvPr>
            <p:cNvSpPr txBox="1"/>
            <p:nvPr/>
          </p:nvSpPr>
          <p:spPr>
            <a:xfrm>
              <a:off x="7238082" y="5287438"/>
              <a:ext cx="1322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Discrimination</a:t>
              </a:r>
            </a:p>
          </p:txBody>
        </p:sp>
      </p:grpSp>
      <p:sp>
        <p:nvSpPr>
          <p:cNvPr id="7" name="TextBox 8">
            <a:extLst>
              <a:ext uri="{FF2B5EF4-FFF2-40B4-BE49-F238E27FC236}">
                <a16:creationId xmlns:a16="http://schemas.microsoft.com/office/drawing/2014/main" id="{E381ABD9-2396-0BF0-9915-4F83FEC1A267}"/>
              </a:ext>
            </a:extLst>
          </p:cNvPr>
          <p:cNvSpPr txBox="1"/>
          <p:nvPr/>
        </p:nvSpPr>
        <p:spPr>
          <a:xfrm>
            <a:off x="7932501" y="4586228"/>
            <a:ext cx="1322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Discriminação</a:t>
            </a:r>
            <a:endParaRPr lang="en-GB" sz="1200" dirty="0">
              <a:solidFill>
                <a:srgbClr val="66676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D7D52-6756-E18C-10F7-C3656B6219E5}"/>
              </a:ext>
            </a:extLst>
          </p:cNvPr>
          <p:cNvSpPr txBox="1"/>
          <p:nvPr/>
        </p:nvSpPr>
        <p:spPr>
          <a:xfrm>
            <a:off x="10314814" y="4593329"/>
            <a:ext cx="111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Estereótipos</a:t>
            </a:r>
            <a:endParaRPr lang="en-GB" sz="1200" dirty="0">
              <a:solidFill>
                <a:srgbClr val="666768"/>
              </a:solidFill>
              <a:latin typeface="Arial Nova Light" panose="020B030402020202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49D513B-6F9E-70AC-A4DC-18832FB72EA0}"/>
              </a:ext>
            </a:extLst>
          </p:cNvPr>
          <p:cNvSpPr txBox="1"/>
          <p:nvPr/>
        </p:nvSpPr>
        <p:spPr>
          <a:xfrm>
            <a:off x="8985313" y="2531900"/>
            <a:ext cx="125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solidFill>
                  <a:srgbClr val="666768"/>
                </a:solidFill>
                <a:latin typeface="Arial Nova Light" panose="020B0304020202020204" pitchFamily="34" charset="0"/>
              </a:rPr>
              <a:t>Preconceito e favorecimento do Endo grupo
</a:t>
            </a:r>
            <a:endParaRPr lang="en-GB" sz="1200" dirty="0">
              <a:solidFill>
                <a:srgbClr val="666768"/>
              </a:solidFill>
              <a:latin typeface="Arial Nova Light" panose="020B03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792805" y="1221592"/>
            <a:ext cx="7075864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Económica e Social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900429" y="2108683"/>
            <a:ext cx="5094664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Privação económica, Pobreza, Salários Baixos e Más Condições de Trabalho fomentam as desigualdades sociais e tudo isto contribui para a exclusão social. 
</a:t>
            </a:r>
            <a:endParaRPr lang="en-US" sz="1600" b="0" i="0" u="none" strike="noStrike" cap="none" dirty="0">
              <a:solidFill>
                <a:srgbClr val="666768"/>
              </a:solidFill>
              <a:latin typeface="Arial Nova Light" panose="020B0304020202020204" pitchFamily="34" charset="0"/>
              <a:sym typeface="Arial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Vê este vídeo que explica como a pobreza e a desigualdade social, bem como a discriminação, geram exclusão social.
</a:t>
            </a:r>
            <a:endParaRPr sz="1600" b="0" i="0" u="none" strike="noStrike" cap="none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hlinkClick r:id="rId12"/>
            <a:extLst>
              <a:ext uri="{FF2B5EF4-FFF2-40B4-BE49-F238E27FC236}">
                <a16:creationId xmlns:a16="http://schemas.microsoft.com/office/drawing/2014/main" id="{0E6F0608-0288-6530-1928-2599A031E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4169" y="2108683"/>
            <a:ext cx="5288338" cy="28501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839411" y="1089595"/>
            <a:ext cx="7075864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Económica e Social
</a:t>
            </a:r>
            <a:endParaRPr lang="pt-PT" sz="2400"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39411" y="2624308"/>
            <a:ext cx="607960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Com base em dados estatísticos de todo o mundo, os autores demonstram os vastos efeitos negativos da desigualdade económica e da privação financeira nas sociedades, gerando problemas de saúde e sociais, nomeadamente: aumento de doenças, ansiedade e outros efeitos psicológicos; erosão na confiança; toxicodependência; taxas de violência e encarceramento; e diminuição no bem-estar geral. </a:t>
            </a:r>
          </a:p>
          <a:p>
            <a:pPr marR="3810" lvl="0" algn="just">
              <a:lnSpc>
                <a:spcPct val="150000"/>
              </a:lnSpc>
            </a:pPr>
            <a:endParaRPr lang="pt-PT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Mais informação no seguinte TED </a:t>
            </a:r>
            <a:r>
              <a:rPr lang="pt-PT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Talk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 com Richard </a:t>
            </a:r>
            <a:r>
              <a:rPr lang="pt-PT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Wilkinson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.</a:t>
            </a:r>
            <a:endParaRPr sz="1200" dirty="0">
              <a:latin typeface="Arial Nova Light" panose="020B03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78218D-6076-3F2F-C3D5-79D5FBC47FB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623"/>
          <a:stretch/>
        </p:blipFill>
        <p:spPr>
          <a:xfrm>
            <a:off x="7090010" y="2644047"/>
            <a:ext cx="4708982" cy="26822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B44A167-17ED-15A3-44DD-404437E1E21D}"/>
              </a:ext>
            </a:extLst>
          </p:cNvPr>
          <p:cNvSpPr txBox="1"/>
          <p:nvPr/>
        </p:nvSpPr>
        <p:spPr>
          <a:xfrm>
            <a:off x="839411" y="1734735"/>
            <a:ext cx="10959581" cy="37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en-GB" dirty="0">
                <a:solidFill>
                  <a:srgbClr val="666768"/>
                </a:solidFill>
                <a:latin typeface="Arial Nova Light" panose="020B0304020202020204" pitchFamily="34" charset="0"/>
              </a:rPr>
              <a:t>Richard Wilkinson e Kate Pickett </a:t>
            </a:r>
            <a:r>
              <a:rPr lang="en-GB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escreveram</a:t>
            </a:r>
            <a:r>
              <a:rPr lang="en-GB" dirty="0">
                <a:solidFill>
                  <a:srgbClr val="666768"/>
                </a:solidFill>
                <a:latin typeface="Arial Nova Light" panose="020B0304020202020204" pitchFamily="34" charset="0"/>
              </a:rPr>
              <a:t> o </a:t>
            </a:r>
            <a:r>
              <a:rPr lang="en-GB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livro</a:t>
            </a:r>
            <a:r>
              <a:rPr lang="en-GB" dirty="0">
                <a:solidFill>
                  <a:srgbClr val="666768"/>
                </a:solidFill>
                <a:latin typeface="Arial Nova Light" panose="020B0304020202020204" pitchFamily="34" charset="0"/>
              </a:rPr>
              <a:t> "The Spirit Level: Why More Equal Societies Almost Always Do Better". </a:t>
            </a:r>
            <a:endParaRPr lang="en-US" dirty="0"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839409" y="1089595"/>
            <a:ext cx="10581065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implica considerar Poder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39411" y="1792716"/>
            <a:ext cx="10788132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Opressão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é definida no dicionário </a:t>
            </a:r>
            <a:r>
              <a:rPr lang="pt-PT" sz="16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Merriam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-Webster como: "Exercício injusto ou cruel de autoridade ou poder, especialmente pela imposição de encargos". </a:t>
            </a: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lang="en-US" sz="1600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Portanto, "a opressão é o ato social de impor severas restrições a um indivíduo, grupo ou instituição". </a:t>
            </a:r>
            <a:r>
              <a:rPr lang="en-US" sz="16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(Palmer et al., </a:t>
            </a:r>
            <a:r>
              <a:rPr lang="en-US" sz="16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  <a:hlinkClick r:id="rId12"/>
              </a:rPr>
              <a:t>Introduction to Community Psychology</a:t>
            </a:r>
            <a:r>
              <a:rPr lang="en-US" sz="160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)</a:t>
            </a:r>
          </a:p>
          <a:p>
            <a:pPr marL="0" marR="381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R="3810" lvl="0" algn="just">
              <a:lnSpc>
                <a:spcPct val="150000"/>
              </a:lnSpc>
            </a:pP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Vê este vídeo para entender melhor o Poder:
</a:t>
            </a:r>
            <a:endParaRPr lang="en-US" sz="1600" b="0" i="0" u="none" strike="noStrike" cap="none" dirty="0">
              <a:solidFill>
                <a:srgbClr val="6667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3" name="Imagem 2">
            <a:hlinkClick r:id="rId13"/>
            <a:extLst>
              <a:ext uri="{FF2B5EF4-FFF2-40B4-BE49-F238E27FC236}">
                <a16:creationId xmlns:a16="http://schemas.microsoft.com/office/drawing/2014/main" id="{B99CA761-0EA2-8660-58DC-AC65E4760D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4118" y="3900230"/>
            <a:ext cx="4162425" cy="15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9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851811" y="991998"/>
            <a:ext cx="10581065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implica considerar a Opressão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51811" y="1349983"/>
            <a:ext cx="10581063" cy="457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6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Os sistemas de opressão </a:t>
            </a:r>
            <a:r>
              <a:rPr lang="pt-PT" sz="1600" dirty="0">
                <a:solidFill>
                  <a:srgbClr val="666768"/>
                </a:solidFill>
                <a:latin typeface="Arial Nova Light" panose="020B0304020202020204" pitchFamily="34" charset="0"/>
              </a:rPr>
              <a:t>estão relacionados com os padrões históricos e organizados de maus-tratos, exploração e desumanização. Eles estão entrelaçados na cultura, na sociedade e nas leis, e a sua instituição contribui para a opressão de grupos sociais marginalizados, ao mesmo tempo em que favorecem os grupos sociais dominantes. Assim, a opressão surge como resultado do poder que pode ser decretado não apenas através da força física, mas através da linguagem e da cultura. Exemplos:
</a:t>
            </a:r>
          </a:p>
          <a:p>
            <a:pPr marR="3810" lvl="0" algn="just">
              <a:lnSpc>
                <a:spcPct val="150000"/>
              </a:lnSpc>
            </a:pPr>
            <a:r>
              <a:rPr lang="en-US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Racismo</a:t>
            </a:r>
            <a:r>
              <a:rPr lang="en-US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en-US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sistémico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
Patriarcado 
Heterossexismo
Capacitismo
Classismo
</a:t>
            </a:r>
            <a:r>
              <a:rPr lang="pt-PT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Idadismo</a:t>
            </a:r>
            <a:r>
              <a:rPr lang="pt-PT" dirty="0">
                <a:solidFill>
                  <a:srgbClr val="666768"/>
                </a:solidFill>
                <a:latin typeface="Arial Nova Light" panose="020B0304020202020204" pitchFamily="34" charset="0"/>
              </a:rPr>
              <a:t>
Antissemitismo</a:t>
            </a:r>
            <a:endParaRPr lang="en-US" dirty="0">
              <a:latin typeface="Arial Nova Light" panose="020B03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579D5B2-AA05-88A5-75DA-0C7D67CCAF37}"/>
              </a:ext>
            </a:extLst>
          </p:cNvPr>
          <p:cNvSpPr txBox="1"/>
          <p:nvPr/>
        </p:nvSpPr>
        <p:spPr>
          <a:xfrm>
            <a:off x="4214273" y="4920338"/>
            <a:ext cx="7218603" cy="627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pt-PT" sz="800" i="1" dirty="0">
                <a:solidFill>
                  <a:srgbClr val="666768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</a:rPr>
              <a:t>Identidades Sociais e Sistemas de Opressão. Museu Nacional de História Afro-Americana &amp; Cultura Smithsonian</a:t>
            </a:r>
            <a:r>
              <a:rPr lang="en-US" sz="800" b="0" i="1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</a:rPr>
              <a:t>: </a:t>
            </a:r>
            <a:r>
              <a:rPr lang="en-US" sz="800" b="0" i="1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  <a:hlinkClick r:id="rId12"/>
              </a:rPr>
              <a:t>https://nmaahc.si.edu/learn/talking-about-race/topics/social-identities-and-systems-oppression</a:t>
            </a:r>
            <a:endParaRPr lang="en-US" sz="800" b="0" i="1" u="none" strike="noStrike" cap="none" dirty="0">
              <a:solidFill>
                <a:srgbClr val="666768"/>
              </a:solidFill>
              <a:latin typeface="Arial Nova Light" panose="020B03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</a:rPr>
              <a:t>Palmer et al., </a:t>
            </a:r>
            <a:r>
              <a:rPr lang="en-US" sz="800" b="0" i="1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ea typeface="Calibri"/>
                <a:cs typeface="Calibri"/>
                <a:sym typeface="Calibri"/>
                <a:hlinkClick r:id="rId13"/>
              </a:rPr>
              <a:t>Introduction to Community Psychology</a:t>
            </a:r>
            <a:endParaRPr lang="en-US" sz="800" b="0" i="1" u="none" strike="noStrike" cap="none" dirty="0">
              <a:solidFill>
                <a:srgbClr val="666768"/>
              </a:solidFill>
              <a:latin typeface="Arial Nova Light" panose="020B0304020202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20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2265"/>
            <a:ext cx="2614558" cy="1139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9018" y="6156862"/>
            <a:ext cx="741680" cy="30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337868" y="6080662"/>
            <a:ext cx="1314450" cy="440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>
            <a:spLocks noGrp="1"/>
          </p:cNvSpPr>
          <p:nvPr>
            <p:ph type="body" idx="3"/>
          </p:nvPr>
        </p:nvSpPr>
        <p:spPr>
          <a:xfrm>
            <a:off x="839409" y="1000734"/>
            <a:ext cx="10581065" cy="35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666768"/>
              </a:buClr>
              <a:buSzPts val="2400"/>
            </a:pP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Compreender a Desigualdade implica considerar a </a:t>
            </a:r>
            <a:r>
              <a:rPr lang="pt-PT" sz="24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sz="24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endParaRPr dirty="0">
              <a:latin typeface="Arial Nova Light" panose="020B0304020202020204" pitchFamily="34" charset="0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839411" y="1557040"/>
            <a:ext cx="6079607" cy="448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13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Kimberlé</a:t>
            </a:r>
            <a:r>
              <a:rPr lang="pt-PT" sz="13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3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Crenshaw</a:t>
            </a:r>
            <a:r>
              <a:rPr lang="pt-PT" sz="13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é uma defensora dos direitos civis americana e professora na Faculdade de Direito da UCLA e na Columbia </a:t>
            </a:r>
            <a:r>
              <a:rPr lang="pt-PT" sz="13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Law</a:t>
            </a: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 School. Ela criou o conceito de </a:t>
            </a:r>
            <a:r>
              <a:rPr lang="pt-PT" sz="1300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.</a:t>
            </a:r>
          </a:p>
          <a:p>
            <a:pPr marR="3810" lvl="0" algn="just">
              <a:lnSpc>
                <a:spcPct val="150000"/>
              </a:lnSpc>
            </a:pPr>
            <a:r>
              <a:rPr lang="pt-PT" sz="13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</a:t>
            </a:r>
            <a:r>
              <a:rPr lang="pt-PT" sz="13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sz="13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300" dirty="0">
                <a:solidFill>
                  <a:srgbClr val="666768"/>
                </a:solidFill>
                <a:latin typeface="Arial Nova Light" panose="020B0304020202020204" pitchFamily="34" charset="0"/>
              </a:rPr>
              <a:t>é um sistema de análise da combinação e da interação entre diferentes marcadores e identidades sociais, sejam estes o género, a sexualidade, a idade, a classe, a “raça” ou outros. Esta análise foca-se na forma como as diferentes dimensões sociais se sobrepõem, se cruzam e somam na mesma pessoa. Por um lado, uma visão interseccional vê cada indivíduo como um entrecruzamento entre várias identidades. Por outro, adiciona à intervenção social uma compreensão de como sistemas de opressão operam de forma inter-relacional. </a:t>
            </a:r>
          </a:p>
          <a:p>
            <a:pPr marR="3810" lvl="0" algn="just">
              <a:lnSpc>
                <a:spcPct val="150000"/>
              </a:lnSpc>
            </a:pP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
Vê esta TED </a:t>
            </a:r>
            <a:r>
              <a:rPr lang="pt-PT" sz="12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Talk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com </a:t>
            </a:r>
            <a:r>
              <a:rPr lang="pt-PT" sz="12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Kimberlé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</a:t>
            </a:r>
            <a:r>
              <a:rPr lang="pt-PT" sz="12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Crenshaw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 para saber mais sobre </a:t>
            </a:r>
            <a:r>
              <a:rPr lang="pt-PT" sz="1200" b="1" dirty="0" err="1">
                <a:solidFill>
                  <a:srgbClr val="666768"/>
                </a:solidFill>
                <a:latin typeface="Arial Nova Light" panose="020B0304020202020204" pitchFamily="34" charset="0"/>
              </a:rPr>
              <a:t>interseccionalidade</a:t>
            </a:r>
            <a:r>
              <a:rPr lang="pt-PT" sz="1200" b="1" dirty="0">
                <a:solidFill>
                  <a:srgbClr val="666768"/>
                </a:solidFill>
                <a:latin typeface="Arial Nova Light" panose="020B0304020202020204" pitchFamily="34" charset="0"/>
              </a:rPr>
              <a:t>.</a:t>
            </a:r>
            <a:endParaRPr lang="en-US" sz="1050" dirty="0">
              <a:solidFill>
                <a:srgbClr val="666768"/>
              </a:solidFill>
              <a:latin typeface="Arial Nova Light" panose="020B0304020202020204" pitchFamily="34" charset="0"/>
            </a:endParaRPr>
          </a:p>
          <a:p>
            <a:pPr marL="0" marR="381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(</a:t>
            </a:r>
            <a:r>
              <a:rPr lang="en-US" sz="105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  <a:hlinkClick r:id="rId12"/>
              </a:rPr>
              <a:t>Intersectionality: What is it and why it matters? </a:t>
            </a:r>
            <a:r>
              <a:rPr lang="en-US" sz="1050" b="0" i="0" u="none" strike="noStrike" cap="none" dirty="0">
                <a:solidFill>
                  <a:srgbClr val="666768"/>
                </a:solidFill>
                <a:latin typeface="Arial Nova Light" panose="020B0304020202020204" pitchFamily="34" charset="0"/>
                <a:sym typeface="Arial"/>
              </a:rPr>
              <a:t>University of British Columbia)</a:t>
            </a:r>
            <a:endParaRPr sz="1000" dirty="0">
              <a:latin typeface="Arial Nova Light" panose="020B0304020202020204" pitchFamily="34" charset="0"/>
            </a:endParaRPr>
          </a:p>
        </p:txBody>
      </p:sp>
      <p:pic>
        <p:nvPicPr>
          <p:cNvPr id="5" name="Imagem 4" descr="Uma imagem com pessoa&#10;&#10;Descrição gerada automaticamente">
            <a:hlinkClick r:id="rId13"/>
            <a:extLst>
              <a:ext uri="{FF2B5EF4-FFF2-40B4-BE49-F238E27FC236}">
                <a16:creationId xmlns:a16="http://schemas.microsoft.com/office/drawing/2014/main" id="{6D4296F4-2FD7-B81C-84EA-08AA20F98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5478" y="1787723"/>
            <a:ext cx="4857238" cy="35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1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1372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 Light</vt:lpstr>
      <vt:lpstr>Calibri</vt:lpstr>
      <vt:lpstr>Century Gothic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APR_Joana</dc:creator>
  <cp:lastModifiedBy>Rightchallenge Associação</cp:lastModifiedBy>
  <cp:revision>18</cp:revision>
  <dcterms:created xsi:type="dcterms:W3CDTF">2019-04-05T09:40:46Z</dcterms:created>
  <dcterms:modified xsi:type="dcterms:W3CDTF">2023-05-31T09:11:14Z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