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0018713" cy="68897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491H8aI9rbIuwaMQJwou2oEqH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Torta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Torta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BD7C-4B33-8C2B-5FE5F5823DAB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BD7C-4B33-8C2B-5FE5F5823DAB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BD7C-4B33-8C2B-5FE5F5823DAB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BD7C-4B33-8C2B-5FE5F5823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F4E6-48F2-B869-1EEBE67DC1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41442" cy="34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74952" y="1"/>
            <a:ext cx="4341442" cy="34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44067"/>
            <a:ext cx="4341442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8:notes"/>
          <p:cNvSpPr txBox="1">
            <a:spLocks noGrp="1"/>
          </p:cNvSpPr>
          <p:nvPr>
            <p:ph type="sldNum" idx="12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/>
          <p:nvPr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2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ver">
  <p:cSld name="2_Cov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/>
          <p:nvPr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0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-Picture">
  <p:cSld name="1_Slide-Pictur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>
            <a:spLocks noGrp="1"/>
          </p:cNvSpPr>
          <p:nvPr>
            <p:ph type="body" idx="1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3"/>
          <p:cNvSpPr>
            <a:spLocks noGrp="1"/>
          </p:cNvSpPr>
          <p:nvPr>
            <p:ph type="pic" idx="2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3"/>
          <p:cNvSpPr txBox="1">
            <a:spLocks noGrp="1"/>
          </p:cNvSpPr>
          <p:nvPr>
            <p:ph type="body" idx="3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Project Number: 2021-2-PT02-KA220-YOU-000049028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Picture">
  <p:cSld name="Slide-Pictu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>
            <a:spLocks noGrp="1"/>
          </p:cNvSpPr>
          <p:nvPr>
            <p:ph type="pic" idx="2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3"/>
          <p:cNvSpPr txBox="1">
            <a:spLocks noGrp="1"/>
          </p:cNvSpPr>
          <p:nvPr>
            <p:ph type="body" idx="3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Media">
  <p:cSld name="Slide-Me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>
            <a:spLocks noGrp="1"/>
          </p:cNvSpPr>
          <p:nvPr>
            <p:ph type="media" idx="2"/>
          </p:nvPr>
        </p:nvSpPr>
        <p:spPr>
          <a:xfrm>
            <a:off x="6301872" y="2163383"/>
            <a:ext cx="5064125" cy="329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575445" y="2173786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3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">
  <p:cSld name="Chapter 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0592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805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pter Title">
  <p:cSld name="2_Chapter 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0592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805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text">
  <p:cSld name="Slide-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7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Pie">
  <p:cSld name="Slide Pi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639686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44" name="Google Shape;44;p18"/>
          <p:cNvGraphicFramePr/>
          <p:nvPr/>
        </p:nvGraphicFramePr>
        <p:xfrm>
          <a:off x="5967501" y="1666698"/>
          <a:ext cx="5593927" cy="347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Half">
  <p:cSld name="Slide-Half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/>
          <p:nvPr/>
        </p:nvSpPr>
        <p:spPr>
          <a:xfrm>
            <a:off x="4593265" y="3036"/>
            <a:ext cx="7598735" cy="5855503"/>
          </a:xfrm>
          <a:prstGeom prst="rect">
            <a:avLst/>
          </a:prstGeom>
          <a:solidFill>
            <a:srgbClr val="D8D8D8">
              <a:alpha val="4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5483936" y="1724664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2"/>
          </p:nvPr>
        </p:nvSpPr>
        <p:spPr>
          <a:xfrm>
            <a:off x="5482925" y="2459619"/>
            <a:ext cx="4762500" cy="241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9"/>
          <p:cNvSpPr>
            <a:spLocks noGrp="1"/>
          </p:cNvSpPr>
          <p:nvPr>
            <p:ph type="pic" idx="3"/>
          </p:nvPr>
        </p:nvSpPr>
        <p:spPr>
          <a:xfrm>
            <a:off x="0" y="1228175"/>
            <a:ext cx="4592638" cy="46297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9"/>
          <p:cNvSpPr/>
          <p:nvPr/>
        </p:nvSpPr>
        <p:spPr>
          <a:xfrm>
            <a:off x="4934" y="-13360"/>
            <a:ext cx="12187066" cy="12415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youtube.com/watch?v=2N9hV4te5Mk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youth.europa.eu/year-of-youth_en#:%7E:text=Make%20your%20voice%20heard!,greener%2C%20more%20inclusive%20and%20digita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youtube.com/watch?v=pZ9_HLcFVqk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youth.europa.eu/about-us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youtube.com/watch?v=2N9hV4te5M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erasmus-plus.ec.europa.eu/programme-guide/part-a/priorities-of-the-erasmus-programm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edyn.eu/about-u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yourteenmag.com/family-life/communication/benefits-of-volunteeri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nationalpolicies.eacea.ec.europa.eu/youthwiki/chapters/republic-of-north-macedonia/58-raising-political-awareness-among-young-peop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/>
        </p:nvSpPr>
        <p:spPr>
          <a:xfrm>
            <a:off x="6096000" y="3407980"/>
            <a:ext cx="5621100" cy="1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</a:t>
            </a:r>
            <a:r>
              <a:rPr lang="en-US" sz="2400" b="1">
                <a:solidFill>
                  <a:schemeClr val="lt1"/>
                </a:solidFill>
              </a:rPr>
              <a:t>1 </a:t>
            </a: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Lição 3: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Aplicação na nossa vida quotidiana 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8623606" y="4345159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575445" y="2457533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1120829" y="1559153"/>
            <a:ext cx="9987284" cy="3167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Waters, A. (2018, 26 de outubro). Voluntariado juvenil: como o envolvimento de jovens voluntários pode beneficiar organizações e indivíduos. Galaxy Digital. de https://https://www.galaxydigital.com/blog/youth-volunteerism 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 que é o Ano Europeu da Juventude? (n.d.). Portal Europeu da Juventude. de </a:t>
            </a:r>
            <a:r>
              <a:rPr lang="en-US" sz="14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https://youth.europa.eu/year-of-youth_en#:%7E:text=Make%20your%20voice%20heard!,</a:t>
            </a: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greener%2C%20more%20inclusive%20and%20digital+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Parlamento Europeu de Estrasburgo. (2022, 30 de agosto).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COFOE - Témoignages de quatre participants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Www.youtube.com.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https://www.youtube.com/watch?v=2N9hV4te5Mk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Parlamento Europeu dos Jovens. (2022, 10 de agosto). A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governação liderada por jovens do PJE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Www.youtube.com.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youtube.com/watch?v=pZ9_HLcFVqk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>
            <a:spLocks noGrp="1"/>
          </p:cNvSpPr>
          <p:nvPr>
            <p:ph type="body" idx="1"/>
          </p:nvPr>
        </p:nvSpPr>
        <p:spPr>
          <a:xfrm>
            <a:off x="6827923" y="3429000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8679796" y="4162754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>
            <a:off x="575445" y="2457533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3"/>
          </p:nvPr>
        </p:nvSpPr>
        <p:spPr>
          <a:xfrm>
            <a:off x="3463241" y="886489"/>
            <a:ext cx="5265518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Mecanismos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participação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europeus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educativos</a:t>
            </a:r>
            <a:endParaRPr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79" name="Google Shape;7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1"/>
          <p:cNvSpPr txBox="1"/>
          <p:nvPr/>
        </p:nvSpPr>
        <p:spPr>
          <a:xfrm>
            <a:off x="5154987" y="3278483"/>
            <a:ext cx="5571600" cy="121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solidFill>
                  <a:schemeClr val="dk1"/>
                </a:solidFill>
              </a:rPr>
              <a:t>O Portal </a:t>
            </a:r>
            <a:r>
              <a:rPr lang="en-US" sz="1700" dirty="0" err="1">
                <a:solidFill>
                  <a:schemeClr val="dk1"/>
                </a:solidFill>
              </a:rPr>
              <a:t>Europeu</a:t>
            </a:r>
            <a:r>
              <a:rPr lang="en-US" sz="1700" dirty="0">
                <a:solidFill>
                  <a:schemeClr val="dk1"/>
                </a:solidFill>
              </a:rPr>
              <a:t> da </a:t>
            </a:r>
            <a:r>
              <a:rPr lang="en-US" sz="1700" dirty="0" err="1">
                <a:solidFill>
                  <a:schemeClr val="dk1"/>
                </a:solidFill>
              </a:rPr>
              <a:t>Juventude</a:t>
            </a:r>
            <a:r>
              <a:rPr lang="en-US" sz="1700" dirty="0">
                <a:solidFill>
                  <a:schemeClr val="dk1"/>
                </a:solidFill>
              </a:rPr>
              <a:t> é um Website </a:t>
            </a:r>
            <a:r>
              <a:rPr lang="en-US" sz="1700" dirty="0" err="1">
                <a:solidFill>
                  <a:schemeClr val="dk1"/>
                </a:solidFill>
              </a:rPr>
              <a:t>criado</a:t>
            </a:r>
            <a:r>
              <a:rPr lang="en-US" sz="1700" dirty="0">
                <a:solidFill>
                  <a:schemeClr val="dk1"/>
                </a:solidFill>
              </a:rPr>
              <a:t> pela UE. É um </a:t>
            </a:r>
            <a:r>
              <a:rPr lang="en-US" sz="1700" dirty="0" err="1">
                <a:solidFill>
                  <a:schemeClr val="dk1"/>
                </a:solidFill>
              </a:rPr>
              <a:t>espaço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onde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jovens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europeus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podem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aceder</a:t>
            </a:r>
            <a:r>
              <a:rPr lang="en-US" sz="1700" dirty="0">
                <a:solidFill>
                  <a:schemeClr val="dk1"/>
                </a:solidFill>
              </a:rPr>
              <a:t> a </a:t>
            </a:r>
            <a:r>
              <a:rPr lang="en-US" sz="1700" dirty="0" err="1">
                <a:solidFill>
                  <a:schemeClr val="dk1"/>
                </a:solidFill>
              </a:rPr>
              <a:t>informações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sobre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programas</a:t>
            </a:r>
            <a:r>
              <a:rPr lang="en-US" sz="1700" dirty="0">
                <a:solidFill>
                  <a:schemeClr val="dk1"/>
                </a:solidFill>
              </a:rPr>
              <a:t>, </a:t>
            </a:r>
            <a:r>
              <a:rPr lang="en-US" sz="1700" dirty="0" err="1">
                <a:solidFill>
                  <a:schemeClr val="dk1"/>
                </a:solidFill>
              </a:rPr>
              <a:t>iniciativas</a:t>
            </a:r>
            <a:r>
              <a:rPr lang="en-US" sz="1700" dirty="0">
                <a:solidFill>
                  <a:schemeClr val="dk1"/>
                </a:solidFill>
              </a:rPr>
              <a:t> e </a:t>
            </a:r>
            <a:r>
              <a:rPr lang="en-US" sz="1700" dirty="0" err="1">
                <a:solidFill>
                  <a:schemeClr val="dk1"/>
                </a:solidFill>
              </a:rPr>
              <a:t>oportunidades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nacionais</a:t>
            </a:r>
            <a:r>
              <a:rPr lang="en-US" sz="1700" dirty="0">
                <a:solidFill>
                  <a:schemeClr val="dk1"/>
                </a:solidFill>
              </a:rPr>
              <a:t> e da UE.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u="sng" dirty="0">
              <a:solidFill>
                <a:schemeClr val="hlink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/>
          </a:p>
        </p:txBody>
      </p:sp>
      <p:sp>
        <p:nvSpPr>
          <p:cNvPr id="89" name="Google Shape;89;p21"/>
          <p:cNvSpPr txBox="1"/>
          <p:nvPr/>
        </p:nvSpPr>
        <p:spPr>
          <a:xfrm>
            <a:off x="1890750" y="1859134"/>
            <a:ext cx="8410500" cy="107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Há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muitas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maneiras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pôr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prática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atitudes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democráticas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é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participar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vários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mecanismos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educativos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especificamente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organizados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que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assimilem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democrático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Por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/>
        </p:nvSpPr>
        <p:spPr>
          <a:xfrm>
            <a:off x="1121736" y="3520036"/>
            <a:ext cx="3257100" cy="584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600" b="1" dirty="0">
                <a:solidFill>
                  <a:schemeClr val="lt1"/>
                </a:solidFill>
              </a:rPr>
              <a:t>Portal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Juventude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</p:txBody>
      </p:sp>
      <p:sp>
        <p:nvSpPr>
          <p:cNvPr id="91" name="Google Shape;91;p21"/>
          <p:cNvSpPr txBox="1"/>
          <p:nvPr/>
        </p:nvSpPr>
        <p:spPr>
          <a:xfrm>
            <a:off x="5154987" y="4644883"/>
            <a:ext cx="5992200" cy="81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700" dirty="0">
                <a:solidFill>
                  <a:srgbClr val="404040"/>
                </a:solidFill>
              </a:rPr>
              <a:t>Para </a:t>
            </a:r>
            <a:r>
              <a:rPr lang="en-US" sz="1700" dirty="0" err="1">
                <a:solidFill>
                  <a:srgbClr val="404040"/>
                </a:solidFill>
              </a:rPr>
              <a:t>mais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informações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consultar</a:t>
            </a:r>
            <a:r>
              <a:rPr lang="en-US" sz="1700" dirty="0">
                <a:solidFill>
                  <a:srgbClr val="404040"/>
                </a:solidFill>
              </a:rPr>
              <a:t> o Website </a:t>
            </a:r>
            <a:r>
              <a:rPr lang="en-US" sz="1700" dirty="0" err="1">
                <a:solidFill>
                  <a:srgbClr val="404040"/>
                </a:solidFill>
              </a:rPr>
              <a:t>oficial</a:t>
            </a:r>
            <a:r>
              <a:rPr lang="en-US" sz="1700" dirty="0">
                <a:solidFill>
                  <a:srgbClr val="404040"/>
                </a:solidFill>
              </a:rPr>
              <a:t>:</a:t>
            </a:r>
            <a:endParaRPr sz="1700" dirty="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u="sng" dirty="0">
                <a:solidFill>
                  <a:schemeClr val="hlink"/>
                </a:solidFill>
                <a:hlinkClick r:id="rId12"/>
              </a:rPr>
              <a:t>Portal </a:t>
            </a:r>
            <a:r>
              <a:rPr lang="en-US" sz="1700" u="sng" dirty="0" err="1">
                <a:solidFill>
                  <a:schemeClr val="hlink"/>
                </a:solidFill>
                <a:hlinkClick r:id="rId12"/>
              </a:rPr>
              <a:t>Europeu</a:t>
            </a:r>
            <a:r>
              <a:rPr lang="en-US" sz="1700" u="sng" dirty="0">
                <a:solidFill>
                  <a:schemeClr val="hlink"/>
                </a:solidFill>
                <a:hlinkClick r:id="rId12"/>
              </a:rPr>
              <a:t> da </a:t>
            </a:r>
            <a:r>
              <a:rPr lang="en-US" sz="1700" u="sng" dirty="0" err="1">
                <a:solidFill>
                  <a:schemeClr val="hlink"/>
                </a:solidFill>
                <a:hlinkClick r:id="rId12"/>
              </a:rPr>
              <a:t>Juventude</a:t>
            </a:r>
            <a:endParaRPr sz="1600" dirty="0"/>
          </a:p>
        </p:txBody>
      </p:sp>
      <p:cxnSp>
        <p:nvCxnSpPr>
          <p:cNvPr id="92" name="Google Shape;92;p21"/>
          <p:cNvCxnSpPr/>
          <p:nvPr/>
        </p:nvCxnSpPr>
        <p:spPr>
          <a:xfrm>
            <a:off x="2107741" y="4464202"/>
            <a:ext cx="2271095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511868" y="2300708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429982" y="2300708"/>
            <a:ext cx="1726364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EUROSCOLA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331707" y="2831488"/>
            <a:ext cx="6225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Programa educativo criado pelo Parlamento Europeu.  Este programa reúne estudantes de todos os Estados-Membros da União Europeia para participarem e compreenderem os processos do Parlamento Europeu em Estrasburgo. Os estudantes têm a oportunidade de: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24217" y="4166815"/>
            <a:ext cx="62249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Noto Sans Symbols"/>
              <a:buChar char="✔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funcionam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instituições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europeias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Noto Sans Symbols"/>
              <a:buChar char="✔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adquirir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valores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europeus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Noto Sans Symbols"/>
              <a:buChar char="✔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exprimir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livremente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opiniões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preocupações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Noto Sans Symbols"/>
              <a:buChar char="✔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familiarizar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-se com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Noto Sans Symbols"/>
              <a:buChar char="✔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entrar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contacto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pares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países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6919018" y="2797516"/>
            <a:ext cx="4826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Veja 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vídeo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com o feedback dos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participantes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Euroscola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COE - </a:t>
            </a:r>
            <a:r>
              <a:rPr lang="en-US" sz="1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Testemunhos</a:t>
            </a:r>
            <a:r>
              <a:rPr lang="en-US" sz="1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1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quatro</a:t>
            </a:r>
            <a:r>
              <a:rPr lang="en-US" sz="1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participantes</a:t>
            </a:r>
            <a:r>
              <a:rPr lang="en-US" sz="1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2022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636534" y="507739"/>
            <a:ext cx="5265518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Mecanismos de participação dos jovens europeus e programas educativos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2388525" y="1189476"/>
            <a:ext cx="8255400" cy="107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Há muitas maneiras de pôr em prática todos esses princípios e atitudes democráticas e uma das principais é participar em vários mecanismos educativos especificamente organizados para que os jovens assimilem o processo democrático. Por exemplo: 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13">
            <a:alphaModFix/>
          </a:blip>
          <a:srcRect l="16893" r="16893"/>
          <a:stretch/>
        </p:blipFill>
        <p:spPr>
          <a:xfrm>
            <a:off x="7351926" y="3843916"/>
            <a:ext cx="3423312" cy="178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8196641" y="5661108"/>
            <a:ext cx="17422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Freepik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511868" y="5636208"/>
            <a:ext cx="27568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Parlamento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n.d.)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575445" y="2457533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dirty="0"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295" y="-742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>
            <a:spLocks noGrp="1"/>
          </p:cNvSpPr>
          <p:nvPr>
            <p:ph type="body" idx="3"/>
          </p:nvPr>
        </p:nvSpPr>
        <p:spPr>
          <a:xfrm>
            <a:off x="575445" y="2344210"/>
            <a:ext cx="2685249" cy="773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Rede </a:t>
            </a:r>
            <a:r>
              <a:rPr lang="en-US" sz="1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Europeia</a:t>
            </a:r>
            <a:r>
              <a:rPr lang="en-US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Juventude</a:t>
            </a:r>
            <a:r>
              <a:rPr lang="en-US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sz="1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Democracia</a:t>
            </a:r>
            <a:r>
              <a:rPr lang="en-US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(EDY)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4809356" y="2286242"/>
            <a:ext cx="6230204" cy="1600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Uma rede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cidadãos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europeus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lutam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contra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regimes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totalitários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defender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democracia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paz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encontrar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soluções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sociedade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mantendo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participação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ativa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pública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oficial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EDY: </a:t>
            </a:r>
            <a:r>
              <a:rPr lang="en-US" sz="1400" b="0" i="0" u="sng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//edyn.eu/about-us/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4761478" y="3698768"/>
            <a:ext cx="6230204" cy="22159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intercâmbio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oferece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estudantes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universitários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oportunidade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viajar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estrangeiro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continuar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estudos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6 a 12 meses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numa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universidade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europeia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diferente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Além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disso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também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países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fora da UE.</a:t>
            </a:r>
            <a:r>
              <a:rPr lang="en-US" sz="1600" dirty="0"/>
              <a:t> 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oferece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financiamento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vários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outros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projectos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educativos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 UE.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Website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oficial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do Erasmus+: </a:t>
            </a:r>
            <a:r>
              <a:rPr lang="en-US" sz="1400" b="0" i="0" u="sng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//erasmus-plus.ec.europa.eu/programme-guide/part-a/priorities-of-the-erasmus-programme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575445" y="4084265"/>
            <a:ext cx="2666952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Programa Erasmus+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3362334" y="537780"/>
            <a:ext cx="5265518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Mecanismos</a:t>
            </a:r>
            <a:r>
              <a:rPr lang="en-US" sz="1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participação</a:t>
            </a:r>
            <a:r>
              <a:rPr lang="en-US" sz="1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sz="1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europeus</a:t>
            </a:r>
            <a:r>
              <a:rPr lang="en-US" sz="1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r>
              <a:rPr lang="en-US" sz="1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educativos</a:t>
            </a:r>
            <a:endParaRPr sz="14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2287929" y="1160403"/>
            <a:ext cx="8153815" cy="10771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Há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muitas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maneiras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pôr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prática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atitudes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democráticas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é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participar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vários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mecanismos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educativos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especificamente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organizados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que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assimilem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democrático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Por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3"/>
          <p:cNvCxnSpPr/>
          <p:nvPr/>
        </p:nvCxnSpPr>
        <p:spPr>
          <a:xfrm>
            <a:off x="3534770" y="2681785"/>
            <a:ext cx="764385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7" name="Google Shape;137;p3"/>
          <p:cNvCxnSpPr/>
          <p:nvPr/>
        </p:nvCxnSpPr>
        <p:spPr>
          <a:xfrm>
            <a:off x="3486892" y="4268910"/>
            <a:ext cx="764385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3636534" y="507739"/>
            <a:ext cx="5265518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Mecanismos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participação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8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europeus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educativos</a:t>
            </a:r>
            <a:endParaRPr sz="18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415809" y="1244482"/>
            <a:ext cx="5265518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BENEFÍCIOS DO VOLUNTARIADO JUVENIL: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386999" y="1658887"/>
            <a:ext cx="6422978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auto-confiança, a auto-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consciência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a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empatia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contribuindo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social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depressão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melhora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mental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Ajuda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manter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fisicamente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ativo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Ensina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responsabilidade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respeito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seguras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reduz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comportamentos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criminosos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Desenvolvimento de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colaboração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pensamento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inovador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liderança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resolução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úteis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entrar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local de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proporcionando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experiência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profissional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profissionais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Sentido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comunidade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socialização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sociais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relacionais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Reforço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capital social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criação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rede social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Desenvolvimento da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identidade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cívica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07809" y="1393935"/>
            <a:ext cx="3900304" cy="373577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8593513" y="5181622"/>
            <a:ext cx="17422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de Freepik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4162171" y="5637848"/>
            <a:ext cx="27568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(Simeão, 2022)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0853" y="1313613"/>
            <a:ext cx="4230773" cy="423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>
            <a:spLocks noGrp="1"/>
          </p:cNvSpPr>
          <p:nvPr>
            <p:ph type="body" idx="3"/>
          </p:nvPr>
        </p:nvSpPr>
        <p:spPr>
          <a:xfrm>
            <a:off x="3952321" y="733990"/>
            <a:ext cx="4761489" cy="357985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b="1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ANO EUROPEU DA JUVENTUDE 2022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479036" y="1458393"/>
            <a:ext cx="5854029" cy="16004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Comissão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Europeia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declarou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2022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dedicado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juventude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europeia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e, para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efeito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coordenará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série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atividades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à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participação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assuntos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públicos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sociais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fim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promover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democráticos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Haverá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Europa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apoiadas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Parlamento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Estados-Membros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vários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europeus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Erasmus+. 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874965" y="3873381"/>
            <a:ext cx="5062171" cy="1323439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Transição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ecológica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digital</a:t>
            </a:r>
            <a:endParaRPr dirty="0"/>
          </a:p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empenhada</a:t>
            </a:r>
            <a:endParaRPr dirty="0"/>
          </a:p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Campanhas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informação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oferecidas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tirarem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partido</a:t>
            </a:r>
            <a:endParaRPr dirty="0"/>
          </a:p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Reforço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juventude</a:t>
            </a:r>
            <a:endParaRPr dirty="0"/>
          </a:p>
        </p:txBody>
      </p:sp>
      <p:sp>
        <p:nvSpPr>
          <p:cNvPr id="174" name="Google Shape;174;p22"/>
          <p:cNvSpPr txBox="1"/>
          <p:nvPr/>
        </p:nvSpPr>
        <p:spPr>
          <a:xfrm>
            <a:off x="874965" y="3255084"/>
            <a:ext cx="5163000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projeto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fixou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quatro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objectivos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principais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8620014" y="5196820"/>
            <a:ext cx="17422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de Freepik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2413283" y="5617945"/>
            <a:ext cx="39197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(Portal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Juventude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n.d.)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body" idx="3"/>
          </p:nvPr>
        </p:nvSpPr>
        <p:spPr>
          <a:xfrm>
            <a:off x="648312" y="1187812"/>
            <a:ext cx="6936525" cy="45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Atividade 3 - Speed Dating  </a:t>
            </a:r>
            <a:endParaRPr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 txBox="1"/>
          <p:nvPr/>
        </p:nvSpPr>
        <p:spPr>
          <a:xfrm>
            <a:off x="648312" y="1718457"/>
            <a:ext cx="7386676" cy="420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Dispõem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2 a 3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minutos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discutir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em pares as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seguintes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Noto Sans Symbols"/>
              <a:buChar char="∙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Participaste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algum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educativos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acima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referidos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? Em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afirmativo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queres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partilhar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experiência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Se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porquê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Noto Sans Symbols"/>
              <a:buChar char="∙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Já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participaste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atividades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voluntariado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ou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promoção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atitudes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valores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? Em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afirmativo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queres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partilhar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experiência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Em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negativo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porquê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Noto Sans Symbols"/>
              <a:buChar char="∙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Qual é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tua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opinião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situação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atual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juventude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da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ativa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Consideras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participam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ativamente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social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895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pergunta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participantes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trocar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dupla</a:t>
            </a:r>
            <a:r>
              <a:rPr lang="en-US" sz="1800" b="0" i="0" u="none" strike="noStrike" cap="none" dirty="0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643043" y="1938990"/>
            <a:ext cx="2767098" cy="271475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 txBox="1"/>
          <p:nvPr/>
        </p:nvSpPr>
        <p:spPr>
          <a:xfrm>
            <a:off x="9315074" y="4752536"/>
            <a:ext cx="17422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de Freepik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body" idx="1"/>
          </p:nvPr>
        </p:nvSpPr>
        <p:spPr>
          <a:xfrm>
            <a:off x="6956466" y="3062189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Bibliografia</a:t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8657164" y="4088821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body" idx="1"/>
          </p:nvPr>
        </p:nvSpPr>
        <p:spPr>
          <a:xfrm>
            <a:off x="575445" y="2457533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/>
        </p:nvSpPr>
        <p:spPr>
          <a:xfrm>
            <a:off x="869510" y="953534"/>
            <a:ext cx="10826621" cy="512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Sobre o Euroscola | Youth Hub. (n.d.). Parlamento Europeu. De </a:t>
            </a:r>
            <a:r>
              <a:rPr lang="en-US" sz="14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https://youth.europarl.europa.eu/more-information/euroscola/about-euroscola.html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Envolvimento da Comunidade. (n.d.). WESTERN CONNECTICUT STATE UNIVERSITY. de https://www.wcsu.edu/community-engagement/benefits-of-volunteering/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Parlamento Europeu dos Jovens | O que fazemos. (n.d.). de https://eyp.org/what-we-do/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Canto de imprensa. (n.d.). Comissão Europeia - Comissão Europeia. de https://ec.europa.eu/commission/presscorner/detail/en/ip_21_6648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Sensibilizar os jovens para a política. (n.d.). Plataforma de Políticas Nacionais da EACEA. de </a:t>
            </a:r>
            <a:r>
              <a:rPr lang="en-US" sz="14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https://nationalpolicies.eacea.ec.europa.eu/youthwiki/chapters/republic-of-north-macedonia/58-raising-political-awareness-among-young-people</a:t>
            </a:r>
            <a:endParaRPr sz="1400" b="0" i="0" u="sng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Simeão, D. (2022, 12 de agosto). Os benefícios do voluntariado para os adolescentes? Sentir-se bem e muito mais. Your Teen Magazine. de </a:t>
            </a:r>
            <a:r>
              <a:rPr lang="en-US" sz="14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https://yourteenmag.com/family-life/communication/benefits-of-volunteering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Widescreen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Noto Sans Symbols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APR_Joana</dc:creator>
  <cp:keywords>, docId:4CD9B0A44151649D12C203807E2D011B</cp:keywords>
  <cp:lastModifiedBy>Rightchallenge Associação</cp:lastModifiedBy>
  <cp:revision>1</cp:revision>
  <dcterms:created xsi:type="dcterms:W3CDTF">2019-04-05T09:40:46Z</dcterms:created>
  <dcterms:modified xsi:type="dcterms:W3CDTF">2023-07-12T15:01:20Z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954308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