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70" r:id="rId4"/>
    <p:sldId id="258" r:id="rId5"/>
    <p:sldId id="271" r:id="rId6"/>
    <p:sldId id="259" r:id="rId7"/>
    <p:sldId id="268" r:id="rId8"/>
    <p:sldId id="260" r:id="rId9"/>
    <p:sldId id="269" r:id="rId10"/>
    <p:sldId id="261" r:id="rId11"/>
    <p:sldId id="262" r:id="rId12"/>
    <p:sldId id="264" r:id="rId13"/>
    <p:sldId id="265" r:id="rId14"/>
    <p:sldId id="266" r:id="rId15"/>
  </p:sldIdLst>
  <p:sldSz cx="12192000" cy="6858000"/>
  <p:notesSz cx="10018713" cy="68897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X3BuzXss3esDRcs56i30dY8oX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40"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Pie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Pie</c:v>
                </c:pt>
              </c:strCache>
            </c:strRef>
          </c:tx>
          <c:dPt>
            <c:idx val="0"/>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1-BD7C-4B33-8C2B-5FE5F5823DAB}"/>
              </c:ext>
            </c:extLst>
          </c:dPt>
          <c:dPt>
            <c:idx val="1"/>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3-BD7C-4B33-8C2B-5FE5F5823DAB}"/>
              </c:ext>
            </c:extLst>
          </c:dPt>
          <c:dPt>
            <c:idx val="2"/>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5-BD7C-4B33-8C2B-5FE5F5823DAB}"/>
              </c:ext>
            </c:extLst>
          </c:dPt>
          <c:dPt>
            <c:idx val="3"/>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7-BD7C-4B33-8C2B-5FE5F5823DA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F4E6-48F2-B869-1EEBE67DC13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341442" cy="345684"/>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74952" y="1"/>
            <a:ext cx="4341442" cy="345684"/>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001872" y="3315691"/>
            <a:ext cx="8014970" cy="2712840"/>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44067"/>
            <a:ext cx="4341442" cy="345683"/>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74952" y="6544067"/>
            <a:ext cx="4341442" cy="345683"/>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1001872" y="3315691"/>
            <a:ext cx="8014970" cy="271284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5" name="Google Shape;55;p1: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1001872" y="3315691"/>
            <a:ext cx="8014970" cy="271284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1001872" y="3315691"/>
            <a:ext cx="8014970" cy="271284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5" name="Google Shape;195;p9: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1001872" y="3315691"/>
            <a:ext cx="8014970" cy="271284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1001872" y="3315691"/>
            <a:ext cx="8014970" cy="271284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5" name="Google Shape;225;p11: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1001872" y="3315691"/>
            <a:ext cx="8014970" cy="271284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70" name="Google Shape;70;p2: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1001872" y="3315691"/>
            <a:ext cx="8014970" cy="271284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70" name="Google Shape;70;p2: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9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1001872" y="3315691"/>
            <a:ext cx="8014970" cy="271284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1001872" y="3315691"/>
            <a:ext cx="8014970" cy="271284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1001872" y="3315691"/>
            <a:ext cx="8014970" cy="271284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34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1001872" y="3315691"/>
            <a:ext cx="8014970" cy="271284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1001872" y="3315691"/>
            <a:ext cx="8014970" cy="271284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52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1001872" y="3315691"/>
            <a:ext cx="8014970" cy="271284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hapter Title">
  <p:cSld name="Chapter Title">
    <p:spTree>
      <p:nvGrpSpPr>
        <p:cNvPr id="1" name="Shape 10"/>
        <p:cNvGrpSpPr/>
        <p:nvPr/>
      </p:nvGrpSpPr>
      <p:grpSpPr>
        <a:xfrm>
          <a:off x="0" y="0"/>
          <a:ext cx="0" cy="0"/>
          <a:chOff x="0" y="0"/>
          <a:chExt cx="0" cy="0"/>
        </a:xfrm>
      </p:grpSpPr>
      <p:pic>
        <p:nvPicPr>
          <p:cNvPr id="11" name="Google Shape;11;p13"/>
          <p:cNvPicPr preferRelativeResize="0"/>
          <p:nvPr/>
        </p:nvPicPr>
        <p:blipFill rotWithShape="1">
          <a:blip r:embed="rId2">
            <a:alphaModFix/>
          </a:blip>
          <a:srcRect/>
          <a:stretch/>
        </p:blipFill>
        <p:spPr>
          <a:xfrm>
            <a:off x="37579" y="20807"/>
            <a:ext cx="12116841" cy="6816386"/>
          </a:xfrm>
          <a:prstGeom prst="rect">
            <a:avLst/>
          </a:prstGeom>
          <a:noFill/>
          <a:ln>
            <a:noFill/>
          </a:ln>
        </p:spPr>
      </p:pic>
      <p:sp>
        <p:nvSpPr>
          <p:cNvPr id="12" name="Google Shape;12;p13"/>
          <p:cNvSpPr txBox="1">
            <a:spLocks noGrp="1"/>
          </p:cNvSpPr>
          <p:nvPr>
            <p:ph type="body" idx="1"/>
          </p:nvPr>
        </p:nvSpPr>
        <p:spPr>
          <a:xfrm>
            <a:off x="7882698" y="2419776"/>
            <a:ext cx="4151647" cy="39556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rgbClr val="880592"/>
              </a:buClr>
              <a:buSzPts val="3200"/>
              <a:buFont typeface="Arial"/>
              <a:buNone/>
              <a:defRPr sz="3200" b="1" i="0" u="none" strike="noStrike" cap="none">
                <a:solidFill>
                  <a:srgbClr val="880592"/>
                </a:solidFill>
                <a:latin typeface="Calibri"/>
                <a:ea typeface="Calibri"/>
                <a:cs typeface="Calibri"/>
                <a:sym typeface="Calibri"/>
              </a:defRPr>
            </a:lvl1pPr>
            <a:lvl2pPr marL="914400" marR="0" lvl="1"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Picture">
  <p:cSld name="Slide-Picture">
    <p:spTree>
      <p:nvGrpSpPr>
        <p:cNvPr id="1" name="Shape 14"/>
        <p:cNvGrpSpPr/>
        <p:nvPr/>
      </p:nvGrpSpPr>
      <p:grpSpPr>
        <a:xfrm>
          <a:off x="0" y="0"/>
          <a:ext cx="0" cy="0"/>
          <a:chOff x="0" y="0"/>
          <a:chExt cx="0" cy="0"/>
        </a:xfrm>
      </p:grpSpPr>
      <p:sp>
        <p:nvSpPr>
          <p:cNvPr id="15" name="Google Shape;15;p14"/>
          <p:cNvSpPr txBox="1">
            <a:spLocks noGrp="1"/>
          </p:cNvSpPr>
          <p:nvPr>
            <p:ph type="body" idx="1"/>
          </p:nvPr>
        </p:nvSpPr>
        <p:spPr>
          <a:xfrm>
            <a:off x="575445" y="2146381"/>
            <a:ext cx="4826000" cy="33528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L="1371600" marR="0" lvl="2"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3pPr>
            <a:lvl4pPr marL="1828800" marR="0" lvl="3"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4pPr>
            <a:lvl5pPr marL="2286000" marR="0" lvl="4"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4"/>
          <p:cNvSpPr>
            <a:spLocks noGrp="1"/>
          </p:cNvSpPr>
          <p:nvPr>
            <p:ph type="pic" idx="2"/>
          </p:nvPr>
        </p:nvSpPr>
        <p:spPr>
          <a:xfrm>
            <a:off x="6102350" y="2146381"/>
            <a:ext cx="5246688" cy="3213100"/>
          </a:xfrm>
          <a:prstGeom prst="rect">
            <a:avLst/>
          </a:prstGeom>
          <a:noFill/>
          <a:ln>
            <a:noFill/>
          </a:ln>
        </p:spPr>
      </p:sp>
      <p:sp>
        <p:nvSpPr>
          <p:cNvPr id="17" name="Google Shape;17;p14"/>
          <p:cNvSpPr txBox="1">
            <a:spLocks noGrp="1"/>
          </p:cNvSpPr>
          <p:nvPr>
            <p:ph type="body" idx="3"/>
          </p:nvPr>
        </p:nvSpPr>
        <p:spPr>
          <a:xfrm>
            <a:off x="575445" y="1498519"/>
            <a:ext cx="4761489" cy="3579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14"/>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9"/>
        <p:cNvGrpSpPr/>
        <p:nvPr/>
      </p:nvGrpSpPr>
      <p:grpSpPr>
        <a:xfrm>
          <a:off x="0" y="0"/>
          <a:ext cx="0" cy="0"/>
          <a:chOff x="0" y="0"/>
          <a:chExt cx="0" cy="0"/>
        </a:xfrm>
      </p:grpSpPr>
      <p:sp>
        <p:nvSpPr>
          <p:cNvPr id="20" name="Google Shape;20;p15"/>
          <p:cNvSpPr/>
          <p:nvPr/>
        </p:nvSpPr>
        <p:spPr>
          <a:xfrm>
            <a:off x="606615" y="4626343"/>
            <a:ext cx="750250" cy="46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15"/>
          <p:cNvPicPr preferRelativeResize="0"/>
          <p:nvPr/>
        </p:nvPicPr>
        <p:blipFill rotWithShape="1">
          <a:blip r:embed="rId2">
            <a:alphaModFix/>
          </a:blip>
          <a:srcRect/>
          <a:stretch/>
        </p:blipFill>
        <p:spPr>
          <a:xfrm>
            <a:off x="37579" y="20807"/>
            <a:ext cx="12116841" cy="6816386"/>
          </a:xfrm>
          <a:prstGeom prst="rect">
            <a:avLst/>
          </a:prstGeom>
          <a:noFill/>
          <a:ln>
            <a:noFill/>
          </a:ln>
        </p:spPr>
      </p:pic>
      <p:sp>
        <p:nvSpPr>
          <p:cNvPr id="22" name="Google Shape;22;p15"/>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hapter Title">
  <p:cSld name="2_Chapter Title">
    <p:spTree>
      <p:nvGrpSpPr>
        <p:cNvPr id="1" name="Shape 23"/>
        <p:cNvGrpSpPr/>
        <p:nvPr/>
      </p:nvGrpSpPr>
      <p:grpSpPr>
        <a:xfrm>
          <a:off x="0" y="0"/>
          <a:ext cx="0" cy="0"/>
          <a:chOff x="0" y="0"/>
          <a:chExt cx="0" cy="0"/>
        </a:xfrm>
      </p:grpSpPr>
      <p:pic>
        <p:nvPicPr>
          <p:cNvPr id="24" name="Google Shape;24;p16"/>
          <p:cNvPicPr preferRelativeResize="0"/>
          <p:nvPr/>
        </p:nvPicPr>
        <p:blipFill rotWithShape="1">
          <a:blip r:embed="rId2">
            <a:alphaModFix/>
          </a:blip>
          <a:srcRect/>
          <a:stretch/>
        </p:blipFill>
        <p:spPr>
          <a:xfrm>
            <a:off x="37579" y="20807"/>
            <a:ext cx="12116841" cy="6816386"/>
          </a:xfrm>
          <a:prstGeom prst="rect">
            <a:avLst/>
          </a:prstGeom>
          <a:noFill/>
          <a:ln>
            <a:noFill/>
          </a:ln>
        </p:spPr>
      </p:pic>
      <p:sp>
        <p:nvSpPr>
          <p:cNvPr id="25" name="Google Shape;25;p16"/>
          <p:cNvSpPr txBox="1">
            <a:spLocks noGrp="1"/>
          </p:cNvSpPr>
          <p:nvPr>
            <p:ph type="body" idx="1"/>
          </p:nvPr>
        </p:nvSpPr>
        <p:spPr>
          <a:xfrm>
            <a:off x="7882698" y="2419776"/>
            <a:ext cx="4151647" cy="39556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rgbClr val="880592"/>
              </a:buClr>
              <a:buSzPts val="3200"/>
              <a:buFont typeface="Arial"/>
              <a:buNone/>
              <a:defRPr sz="3200" b="1" i="0" u="none" strike="noStrike" cap="none">
                <a:solidFill>
                  <a:srgbClr val="880592"/>
                </a:solidFill>
                <a:latin typeface="Calibri"/>
                <a:ea typeface="Calibri"/>
                <a:cs typeface="Calibri"/>
                <a:sym typeface="Calibri"/>
              </a:defRPr>
            </a:lvl1pPr>
            <a:lvl2pPr marL="914400" marR="0" lvl="1"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16"/>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text">
  <p:cSld name="Slide-text">
    <p:spTree>
      <p:nvGrpSpPr>
        <p:cNvPr id="1" name="Shape 27"/>
        <p:cNvGrpSpPr/>
        <p:nvPr/>
      </p:nvGrpSpPr>
      <p:grpSpPr>
        <a:xfrm>
          <a:off x="0" y="0"/>
          <a:ext cx="0" cy="0"/>
          <a:chOff x="0" y="0"/>
          <a:chExt cx="0" cy="0"/>
        </a:xfrm>
      </p:grpSpPr>
      <p:sp>
        <p:nvSpPr>
          <p:cNvPr id="28" name="Google Shape;28;p17"/>
          <p:cNvSpPr txBox="1">
            <a:spLocks noGrp="1"/>
          </p:cNvSpPr>
          <p:nvPr>
            <p:ph type="body" idx="1"/>
          </p:nvPr>
        </p:nvSpPr>
        <p:spPr>
          <a:xfrm>
            <a:off x="575445" y="1498519"/>
            <a:ext cx="4761489" cy="3579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574434" y="2061445"/>
            <a:ext cx="4762500" cy="29400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3F3F3F"/>
              </a:buClr>
              <a:buSzPts val="1600"/>
              <a:buFont typeface="Arial"/>
              <a:buNone/>
              <a:defRPr sz="1600" b="0" i="0" u="none" strike="noStrike" cap="none">
                <a:solidFill>
                  <a:srgbClr val="3F3F3F"/>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7"/>
          <p:cNvSpPr txBox="1">
            <a:spLocks noGrp="1"/>
          </p:cNvSpPr>
          <p:nvPr>
            <p:ph type="body" idx="3"/>
          </p:nvPr>
        </p:nvSpPr>
        <p:spPr>
          <a:xfrm>
            <a:off x="5956257" y="2061445"/>
            <a:ext cx="4762500" cy="29400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3F3F3F"/>
              </a:buClr>
              <a:buSzPts val="1600"/>
              <a:buFont typeface="Arial"/>
              <a:buNone/>
              <a:defRPr sz="1600" b="0" i="0" u="none" strike="noStrike" cap="none">
                <a:solidFill>
                  <a:srgbClr val="3F3F3F"/>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7"/>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Pie">
  <p:cSld name="Slide Pie">
    <p:bg>
      <p:bgPr>
        <a:solidFill>
          <a:schemeClr val="lt1"/>
        </a:solid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body" idx="1"/>
          </p:nvPr>
        </p:nvSpPr>
        <p:spPr>
          <a:xfrm>
            <a:off x="639686" y="1498519"/>
            <a:ext cx="4761489" cy="3579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aphicFrame>
        <p:nvGraphicFramePr>
          <p:cNvPr id="34" name="Google Shape;34;p18"/>
          <p:cNvGraphicFramePr/>
          <p:nvPr/>
        </p:nvGraphicFramePr>
        <p:xfrm>
          <a:off x="5967501" y="1666698"/>
          <a:ext cx="5593927" cy="3479344"/>
        </p:xfrm>
        <a:graphic>
          <a:graphicData uri="http://schemas.openxmlformats.org/drawingml/2006/chart">
            <c:chart xmlns:c="http://schemas.openxmlformats.org/drawingml/2006/chart" xmlns:r="http://schemas.openxmlformats.org/officeDocument/2006/relationships" r:id="rId2"/>
          </a:graphicData>
        </a:graphic>
      </p:graphicFrame>
      <p:sp>
        <p:nvSpPr>
          <p:cNvPr id="35" name="Google Shape;35;p18"/>
          <p:cNvSpPr txBox="1">
            <a:spLocks noGrp="1"/>
          </p:cNvSpPr>
          <p:nvPr>
            <p:ph type="body" idx="2"/>
          </p:nvPr>
        </p:nvSpPr>
        <p:spPr>
          <a:xfrm>
            <a:off x="574434" y="2061445"/>
            <a:ext cx="4762500" cy="29400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3F3F3F"/>
              </a:buClr>
              <a:buSzPts val="1600"/>
              <a:buFont typeface="Arial"/>
              <a:buNone/>
              <a:defRPr sz="1600" b="0" i="0" u="none" strike="noStrike" cap="none">
                <a:solidFill>
                  <a:srgbClr val="3F3F3F"/>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8"/>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Half">
  <p:cSld name="Slide-Half">
    <p:spTree>
      <p:nvGrpSpPr>
        <p:cNvPr id="1" name="Shape 37"/>
        <p:cNvGrpSpPr/>
        <p:nvPr/>
      </p:nvGrpSpPr>
      <p:grpSpPr>
        <a:xfrm>
          <a:off x="0" y="0"/>
          <a:ext cx="0" cy="0"/>
          <a:chOff x="0" y="0"/>
          <a:chExt cx="0" cy="0"/>
        </a:xfrm>
      </p:grpSpPr>
      <p:sp>
        <p:nvSpPr>
          <p:cNvPr id="38" name="Google Shape;38;p19"/>
          <p:cNvSpPr/>
          <p:nvPr/>
        </p:nvSpPr>
        <p:spPr>
          <a:xfrm>
            <a:off x="4593265" y="3036"/>
            <a:ext cx="7598735" cy="5855503"/>
          </a:xfrm>
          <a:prstGeom prst="rect">
            <a:avLst/>
          </a:prstGeom>
          <a:solidFill>
            <a:srgbClr val="D8D8D8">
              <a:alpha val="474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19"/>
          <p:cNvSpPr txBox="1">
            <a:spLocks noGrp="1"/>
          </p:cNvSpPr>
          <p:nvPr>
            <p:ph type="body" idx="1"/>
          </p:nvPr>
        </p:nvSpPr>
        <p:spPr>
          <a:xfrm>
            <a:off x="5483936" y="1724664"/>
            <a:ext cx="4761489" cy="3579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19"/>
          <p:cNvSpPr txBox="1">
            <a:spLocks noGrp="1"/>
          </p:cNvSpPr>
          <p:nvPr>
            <p:ph type="body" idx="2"/>
          </p:nvPr>
        </p:nvSpPr>
        <p:spPr>
          <a:xfrm>
            <a:off x="5482925" y="2459619"/>
            <a:ext cx="4762500" cy="24152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3F3F3F"/>
              </a:buClr>
              <a:buSzPts val="1600"/>
              <a:buFont typeface="Arial"/>
              <a:buNone/>
              <a:defRPr sz="1600" b="0" i="0" u="none" strike="noStrike" cap="none">
                <a:solidFill>
                  <a:srgbClr val="3F3F3F"/>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19"/>
          <p:cNvSpPr>
            <a:spLocks noGrp="1"/>
          </p:cNvSpPr>
          <p:nvPr>
            <p:ph type="pic" idx="3"/>
          </p:nvPr>
        </p:nvSpPr>
        <p:spPr>
          <a:xfrm>
            <a:off x="0" y="1228175"/>
            <a:ext cx="4592638" cy="4629700"/>
          </a:xfrm>
          <a:prstGeom prst="rect">
            <a:avLst/>
          </a:prstGeom>
          <a:noFill/>
          <a:ln>
            <a:noFill/>
          </a:ln>
        </p:spPr>
      </p:sp>
      <p:sp>
        <p:nvSpPr>
          <p:cNvPr id="42" name="Google Shape;42;p19"/>
          <p:cNvSpPr/>
          <p:nvPr/>
        </p:nvSpPr>
        <p:spPr>
          <a:xfrm>
            <a:off x="4934" y="-13360"/>
            <a:ext cx="12187066" cy="12415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19"/>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Media">
  <p:cSld name="Slide-Media">
    <p:spTree>
      <p:nvGrpSpPr>
        <p:cNvPr id="1" name="Shape 44"/>
        <p:cNvGrpSpPr/>
        <p:nvPr/>
      </p:nvGrpSpPr>
      <p:grpSpPr>
        <a:xfrm>
          <a:off x="0" y="0"/>
          <a:ext cx="0" cy="0"/>
          <a:chOff x="0" y="0"/>
          <a:chExt cx="0" cy="0"/>
        </a:xfrm>
      </p:grpSpPr>
      <p:sp>
        <p:nvSpPr>
          <p:cNvPr id="45" name="Google Shape;45;p20"/>
          <p:cNvSpPr>
            <a:spLocks noGrp="1"/>
          </p:cNvSpPr>
          <p:nvPr>
            <p:ph type="media" idx="2"/>
          </p:nvPr>
        </p:nvSpPr>
        <p:spPr>
          <a:xfrm>
            <a:off x="6301872" y="2163383"/>
            <a:ext cx="5064125" cy="32912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20"/>
          <p:cNvSpPr txBox="1">
            <a:spLocks noGrp="1"/>
          </p:cNvSpPr>
          <p:nvPr>
            <p:ph type="body" idx="1"/>
          </p:nvPr>
        </p:nvSpPr>
        <p:spPr>
          <a:xfrm>
            <a:off x="575445" y="2173786"/>
            <a:ext cx="4826000" cy="33528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L="1371600" marR="0" lvl="2"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3pPr>
            <a:lvl4pPr marL="1828800" marR="0" lvl="3"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4pPr>
            <a:lvl5pPr marL="2286000" marR="0" lvl="4" indent="-317500" algn="l" rtl="0">
              <a:lnSpc>
                <a:spcPct val="90000"/>
              </a:lnSpc>
              <a:spcBef>
                <a:spcPts val="50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20"/>
          <p:cNvSpPr txBox="1">
            <a:spLocks noGrp="1"/>
          </p:cNvSpPr>
          <p:nvPr>
            <p:ph type="body" idx="3"/>
          </p:nvPr>
        </p:nvSpPr>
        <p:spPr>
          <a:xfrm>
            <a:off x="575445" y="1498519"/>
            <a:ext cx="4761489" cy="3579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0"/>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over">
  <p:cSld name="2_Cover">
    <p:spTree>
      <p:nvGrpSpPr>
        <p:cNvPr id="1" name="Shape 49"/>
        <p:cNvGrpSpPr/>
        <p:nvPr/>
      </p:nvGrpSpPr>
      <p:grpSpPr>
        <a:xfrm>
          <a:off x="0" y="0"/>
          <a:ext cx="0" cy="0"/>
          <a:chOff x="0" y="0"/>
          <a:chExt cx="0" cy="0"/>
        </a:xfrm>
      </p:grpSpPr>
      <p:sp>
        <p:nvSpPr>
          <p:cNvPr id="50" name="Google Shape;50;p21"/>
          <p:cNvSpPr/>
          <p:nvPr/>
        </p:nvSpPr>
        <p:spPr>
          <a:xfrm>
            <a:off x="606615" y="4626343"/>
            <a:ext cx="750250" cy="46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 name="Google Shape;51;p21"/>
          <p:cNvPicPr preferRelativeResize="0"/>
          <p:nvPr/>
        </p:nvPicPr>
        <p:blipFill rotWithShape="1">
          <a:blip r:embed="rId2">
            <a:alphaModFix/>
          </a:blip>
          <a:srcRect/>
          <a:stretch/>
        </p:blipFill>
        <p:spPr>
          <a:xfrm>
            <a:off x="37579" y="20807"/>
            <a:ext cx="12116841" cy="6816386"/>
          </a:xfrm>
          <a:prstGeom prst="rect">
            <a:avLst/>
          </a:prstGeom>
          <a:noFill/>
          <a:ln>
            <a:noFill/>
          </a:ln>
        </p:spPr>
      </p:pic>
      <p:sp>
        <p:nvSpPr>
          <p:cNvPr id="52" name="Google Shape;52;p21"/>
          <p:cNvSpPr/>
          <p:nvPr/>
        </p:nvSpPr>
        <p:spPr>
          <a:xfrm>
            <a:off x="8544265" y="138499"/>
            <a:ext cx="3610155"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595959"/>
              </a:buClr>
              <a:buSzPts val="1200"/>
              <a:buFont typeface="Calibri"/>
              <a:buNone/>
            </a:pPr>
            <a:r>
              <a:rPr lang="en-US" sz="1200" b="0" i="0" u="none" strike="noStrike" cap="none">
                <a:solidFill>
                  <a:srgbClr val="595959"/>
                </a:solidFill>
                <a:latin typeface="Calibri"/>
                <a:ea typeface="Calibri"/>
                <a:cs typeface="Calibri"/>
                <a:sym typeface="Calibri"/>
              </a:rPr>
              <a:t>Project Number: 2021-2-PT02-KA220-YOU-000049028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restlessdevelopment.org/2022/03/youth-led-change-what-works/?fbclid=IwAR0ppnMKESzzfXDoq3fG2rTO0pZNjHdKya3qUhed5JfsOkduRwgenyCQtTs"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restlessdevelopment.org/the-restless-leadership-challenge/?fbclid=IwAR0pWHJlr4k8RFZEoYFGxcGGm5jDIHZVnBPoYJDqdCAmp1sbUB-oAes7uxI" TargetMode="External"/><Relationship Id="rId2" Type="http://schemas.openxmlformats.org/officeDocument/2006/relationships/notesSlide" Target="../notesSlides/notesSlide9.xml"/><Relationship Id="rId16" Type="http://schemas.openxmlformats.org/officeDocument/2006/relationships/hyperlink" Target="https://www.youth-social-action.careersandenterprise.co.uk/?fbclid=IwAR0ssn8sirxn0PTc8habRM4bV7DG33d02PvSLTLrUKjqVwyxpnmr9jfSk2c"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hyperlink" Target="https://www.undp.org/press-releases/ten-indigenous-peoples-and-local-communities-9-countries-bag-2022-equator-prize?fbclid=IwAR3QSQ1MiTC2BCz43-1ZWjHbZoqOQm2qESpppg18aXeZBawx_zs1bmUmyqg" TargetMode="Externa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sustainable-energy-week.ec.europa.eu/news/uniting-voice-youth-towards-european-just-transition-best-practices-youth-led-networks-2022-07-12_en?fbclid=IwAR3XDJPfrpgOk1Pz0YIjRBH5XQIdiS4OoWsBEM7ij0SNKtDV4iA1OH364pw"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coe.int/t/dg4/education/Source/competences/CDC_en.pdf" TargetMode="External"/><Relationship Id="rId18" Type="http://schemas.openxmlformats.org/officeDocument/2006/relationships/hyperlink" Target="https://vpfo.ubc.ca/2021/03/intersectionality-what-is-it-and-why-it-matters/)" TargetMode="External"/><Relationship Id="rId26" Type="http://schemas.openxmlformats.org/officeDocument/2006/relationships/hyperlink" Target="https://doi.org/10.1007/s10459-022-10110-0" TargetMode="External"/><Relationship Id="rId3" Type="http://schemas.openxmlformats.org/officeDocument/2006/relationships/image" Target="../media/image2.png"/><Relationship Id="rId21" Type="http://schemas.openxmlformats.org/officeDocument/2006/relationships/hyperlink" Target="http://www.catcheyou.eu/the-project/publications/finalconference-toolkit/" TargetMode="External"/><Relationship Id="rId7" Type="http://schemas.openxmlformats.org/officeDocument/2006/relationships/image" Target="../media/image6.png"/><Relationship Id="rId12" Type="http://schemas.openxmlformats.org/officeDocument/2006/relationships/hyperlink" Target="http://yparhub.berkeley.edu/" TargetMode="External"/><Relationship Id="rId17" Type="http://schemas.openxmlformats.org/officeDocument/2006/relationships/hyperlink" Target="https://press.rebus.community/introductiontocommunitypsychology/chapter/oppression-and-power/" TargetMode="External"/><Relationship Id="rId25" Type="http://schemas.openxmlformats.org/officeDocument/2006/relationships/hyperlink" Target="http://www.un.org/ga/search/view_doc.asp?symbol=A/RES/70/1&amp;Lang=E" TargetMode="External"/><Relationship Id="rId2" Type="http://schemas.openxmlformats.org/officeDocument/2006/relationships/notesSlide" Target="../notesSlides/notesSlide12.xml"/><Relationship Id="rId16" Type="http://schemas.openxmlformats.org/officeDocument/2006/relationships/hyperlink" Target="http://ec.europa.eu/education/news/2015/documents/citizenship-education-declaration_en.pdf" TargetMode="External"/><Relationship Id="rId20" Type="http://schemas.openxmlformats.org/officeDocument/2006/relationships/hyperlink" Target="https://www.animar-dl.pt/recursos/faz-te-ouvir/"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hyperlink" Target="https://www.un.org/en/about-us/universal-declaration-of-human-rights" TargetMode="External"/><Relationship Id="rId5" Type="http://schemas.openxmlformats.org/officeDocument/2006/relationships/image" Target="../media/image4.png"/><Relationship Id="rId15" Type="http://schemas.openxmlformats.org/officeDocument/2006/relationships/hyperlink" Target="https://doi.org/10.1007/978-3-030-35794-8_4" TargetMode="External"/><Relationship Id="rId23" Type="http://schemas.openxmlformats.org/officeDocument/2006/relationships/hyperlink" Target="http://unesdoc.unesco.org/images/0022/002277/227729E.pdf" TargetMode="External"/><Relationship Id="rId10" Type="http://schemas.openxmlformats.org/officeDocument/2006/relationships/image" Target="../media/image9.png"/><Relationship Id="rId19" Type="http://schemas.openxmlformats.org/officeDocument/2006/relationships/hyperlink" Target="https://doi.org/10.1016/j.adolescence.2011.09.004"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www.dge.mec.pt/sites/default/files/ECidadania/Docs_referencia/edc_charter2_pt.pdf" TargetMode="External"/><Relationship Id="rId22" Type="http://schemas.openxmlformats.org/officeDocument/2006/relationships/hyperlink" Target="https://nmaahc.si.edu/learn/talking-about-race/topics/social-identities-and-systems-oppression"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youlead-project.eu/"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www.youthforum.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www.mylifemysay.org.uk/"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www.youthforum.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www.mylifemysay.org.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p:nvPr/>
        </p:nvSpPr>
        <p:spPr>
          <a:xfrm>
            <a:off x="8949653" y="4139133"/>
            <a:ext cx="750250" cy="46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E879D"/>
              </a:solidFill>
              <a:latin typeface="Calibri"/>
              <a:ea typeface="Calibri"/>
              <a:cs typeface="Calibri"/>
              <a:sym typeface="Calibri"/>
            </a:endParaRPr>
          </a:p>
        </p:txBody>
      </p:sp>
      <p:pic>
        <p:nvPicPr>
          <p:cNvPr id="58" name="Google Shape;58;p1"/>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59" name="Google Shape;59;p1"/>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60" name="Google Shape;60;p1"/>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61" name="Google Shape;61;p1"/>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62" name="Google Shape;62;p1"/>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63" name="Google Shape;63;p1"/>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64" name="Google Shape;64;p1"/>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65" name="Google Shape;65;p1"/>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66" name="Google Shape;66;p1"/>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67" name="Google Shape;67;p1"/>
          <p:cNvSpPr txBox="1"/>
          <p:nvPr/>
        </p:nvSpPr>
        <p:spPr>
          <a:xfrm>
            <a:off x="6272574" y="3106637"/>
            <a:ext cx="6104408" cy="2308284"/>
          </a:xfrm>
          <a:prstGeom prst="rect">
            <a:avLst/>
          </a:prstGeom>
          <a:noFill/>
          <a:ln>
            <a:noFill/>
          </a:ln>
        </p:spPr>
        <p:txBody>
          <a:bodyPr spcFirstLastPara="1" wrap="square" lIns="91425" tIns="45700" rIns="91425" bIns="45700" anchor="t" anchorCtr="0">
            <a:spAutoFit/>
          </a:bodyPr>
          <a:lstStyle/>
          <a:p>
            <a:pPr lvl="0" algn="ctr">
              <a:lnSpc>
                <a:spcPct val="90000"/>
              </a:lnSpc>
              <a:buClr>
                <a:schemeClr val="lt1"/>
              </a:buClr>
              <a:buSzPts val="3200"/>
            </a:pPr>
            <a:r>
              <a:rPr lang="pt-PT" sz="3200" b="1" dirty="0">
                <a:solidFill>
                  <a:schemeClr val="lt1"/>
                </a:solidFill>
              </a:rPr>
              <a:t>Módulo 4 - Inclusão Social
Lição 3:</a:t>
            </a:r>
          </a:p>
          <a:p>
            <a:pPr lvl="0" algn="ctr">
              <a:lnSpc>
                <a:spcPct val="90000"/>
              </a:lnSpc>
              <a:buClr>
                <a:schemeClr val="lt1"/>
              </a:buClr>
              <a:buSzPts val="3200"/>
            </a:pPr>
            <a:r>
              <a:rPr lang="pt-PT" sz="3200" b="1" dirty="0">
                <a:solidFill>
                  <a:schemeClr val="lt1"/>
                </a:solidFill>
              </a:rPr>
              <a:t>
Como participar
</a:t>
            </a:r>
            <a:endParaRPr sz="3200" b="1"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body" idx="1"/>
          </p:nvPr>
        </p:nvSpPr>
        <p:spPr>
          <a:xfrm>
            <a:off x="564073" y="2290351"/>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a:p>
          <a:p>
            <a:pPr marL="228600" lvl="0" indent="-114300" algn="l" rtl="0">
              <a:lnSpc>
                <a:spcPct val="90000"/>
              </a:lnSpc>
              <a:spcBef>
                <a:spcPts val="1000"/>
              </a:spcBef>
              <a:spcAft>
                <a:spcPts val="0"/>
              </a:spcAft>
              <a:buClr>
                <a:srgbClr val="3F3F3F"/>
              </a:buClr>
              <a:buSzPts val="1800"/>
              <a:buNone/>
            </a:pPr>
            <a:endParaRPr/>
          </a:p>
        </p:txBody>
      </p:sp>
      <p:pic>
        <p:nvPicPr>
          <p:cNvPr id="137" name="Google Shape;137;p6"/>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138" name="Google Shape;138;p6"/>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139" name="Google Shape;139;p6"/>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140" name="Google Shape;140;p6"/>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141" name="Google Shape;141;p6"/>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142" name="Google Shape;142;p6"/>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143" name="Google Shape;143;p6"/>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144" name="Google Shape;144;p6"/>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145" name="Google Shape;145;p6"/>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146" name="Google Shape;146;p6"/>
          <p:cNvSpPr txBox="1">
            <a:spLocks noGrp="1"/>
          </p:cNvSpPr>
          <p:nvPr>
            <p:ph type="body" idx="3"/>
          </p:nvPr>
        </p:nvSpPr>
        <p:spPr>
          <a:xfrm>
            <a:off x="658663" y="1361174"/>
            <a:ext cx="9485564" cy="509310"/>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595959"/>
              </a:buClr>
              <a:buSzPts val="2400"/>
            </a:pPr>
            <a:r>
              <a:rPr lang="en-US" sz="2400" b="1" dirty="0" err="1">
                <a:solidFill>
                  <a:srgbClr val="595959"/>
                </a:solidFill>
                <a:latin typeface="Arial Nova Light" panose="020B0304020202020204" pitchFamily="34" charset="0"/>
                <a:ea typeface="Arial"/>
                <a:cs typeface="Arial"/>
                <a:sym typeface="Arial"/>
              </a:rPr>
              <a:t>Atividade</a:t>
            </a:r>
            <a:r>
              <a:rPr lang="en-US" sz="2400" b="1" dirty="0">
                <a:solidFill>
                  <a:srgbClr val="595959"/>
                </a:solidFill>
                <a:latin typeface="Arial Nova Light" panose="020B0304020202020204" pitchFamily="34" charset="0"/>
                <a:ea typeface="Arial"/>
                <a:cs typeface="Arial"/>
                <a:sym typeface="Arial"/>
              </a:rPr>
              <a:t> de </a:t>
            </a:r>
            <a:r>
              <a:rPr lang="en-US" sz="2400" b="1" dirty="0" err="1">
                <a:solidFill>
                  <a:srgbClr val="595959"/>
                </a:solidFill>
                <a:latin typeface="Arial Nova Light" panose="020B0304020202020204" pitchFamily="34" charset="0"/>
                <a:ea typeface="Arial"/>
                <a:cs typeface="Arial"/>
                <a:sym typeface="Arial"/>
              </a:rPr>
              <a:t>aprendizagem</a:t>
            </a:r>
            <a:r>
              <a:rPr lang="en-US" sz="2400" b="1" dirty="0">
                <a:solidFill>
                  <a:srgbClr val="595959"/>
                </a:solidFill>
                <a:latin typeface="Arial Nova Light" panose="020B0304020202020204" pitchFamily="34" charset="0"/>
                <a:ea typeface="Arial"/>
                <a:cs typeface="Arial"/>
                <a:sym typeface="Arial"/>
              </a:rPr>
              <a:t> 3: </a:t>
            </a:r>
            <a:r>
              <a:rPr lang="pt-PT" sz="2400" dirty="0">
                <a:solidFill>
                  <a:srgbClr val="595959"/>
                </a:solidFill>
                <a:latin typeface="Arial Nova Light" panose="020B0304020202020204" pitchFamily="34" charset="0"/>
                <a:ea typeface="Arial"/>
                <a:cs typeface="Arial"/>
                <a:sym typeface="Arial"/>
              </a:rPr>
              <a:t>
Tenta agora desenvolver o teu próprio Projeto!</a:t>
            </a:r>
            <a:endParaRPr sz="1600" dirty="0">
              <a:latin typeface="Arial Nova Light" panose="020B0304020202020204" pitchFamily="34" charset="0"/>
            </a:endParaRPr>
          </a:p>
        </p:txBody>
      </p:sp>
      <p:sp>
        <p:nvSpPr>
          <p:cNvPr id="147" name="Google Shape;147;p6"/>
          <p:cNvSpPr txBox="1"/>
          <p:nvPr/>
        </p:nvSpPr>
        <p:spPr>
          <a:xfrm>
            <a:off x="672936" y="2120631"/>
            <a:ext cx="4318682" cy="3854861"/>
          </a:xfrm>
          <a:prstGeom prst="rect">
            <a:avLst/>
          </a:prstGeom>
          <a:noFill/>
          <a:ln>
            <a:noFill/>
          </a:ln>
        </p:spPr>
        <p:txBody>
          <a:bodyPr spcFirstLastPara="1" wrap="square" lIns="91425" tIns="45700" rIns="91425" bIns="45700" anchor="t" anchorCtr="0">
            <a:spAutoFit/>
          </a:bodyPr>
          <a:lstStyle/>
          <a:p>
            <a:pPr lvl="0" algn="just">
              <a:lnSpc>
                <a:spcPct val="150000"/>
              </a:lnSpc>
            </a:pPr>
            <a:r>
              <a:rPr lang="pt-PT" sz="1300" dirty="0">
                <a:solidFill>
                  <a:srgbClr val="666768"/>
                </a:solidFill>
                <a:latin typeface="Arial Nova Light" panose="020B0304020202020204" pitchFamily="34" charset="0"/>
                <a:ea typeface="Calibri"/>
                <a:cs typeface="Calibri"/>
                <a:sym typeface="Calibri"/>
              </a:rPr>
              <a:t>Uma das áreas-chave da participação dos jovens são os projetos de juventude organizados para, com e por jovens. Num contexto local, os projetos para jovens são muitas vezes a primeira oportunidade para um jovem participar numa atividade que é benéfica não só para si, mas também para um grupo ou uma comunidade mais vasta. Os projetos no domínio da juventude podem, por conseguinte, ser um passo muito importante para os jovens experimentarem como a participação pode efetivamente funcionar.</a:t>
            </a:r>
          </a:p>
          <a:p>
            <a:pPr lvl="0" algn="just">
              <a:lnSpc>
                <a:spcPct val="150000"/>
              </a:lnSpc>
            </a:pPr>
            <a:r>
              <a:rPr lang="pt-PT" sz="1300" dirty="0">
                <a:solidFill>
                  <a:srgbClr val="666768"/>
                </a:solidFill>
                <a:latin typeface="Arial Nova Light" panose="020B0304020202020204" pitchFamily="34" charset="0"/>
                <a:ea typeface="Calibri"/>
                <a:cs typeface="Calibri"/>
                <a:sym typeface="Calibri"/>
              </a:rPr>
              <a:t>
</a:t>
            </a:r>
            <a:r>
              <a:rPr lang="en-US" sz="1000" b="0" i="0" u="none" strike="noStrike" cap="none" dirty="0">
                <a:solidFill>
                  <a:srgbClr val="666768"/>
                </a:solidFill>
                <a:latin typeface="Arial Nova Light" panose="020B0304020202020204" pitchFamily="34" charset="0"/>
                <a:ea typeface="Calibri"/>
                <a:cs typeface="Calibri"/>
                <a:sym typeface="Calibri"/>
              </a:rPr>
              <a:t>(in Faz-</a:t>
            </a:r>
            <a:r>
              <a:rPr lang="en-US" sz="1000" b="0" i="0" u="none" strike="noStrike" cap="none" dirty="0" err="1">
                <a:solidFill>
                  <a:srgbClr val="666768"/>
                </a:solidFill>
                <a:latin typeface="Arial Nova Light" panose="020B0304020202020204" pitchFamily="34" charset="0"/>
                <a:ea typeface="Calibri"/>
                <a:cs typeface="Calibri"/>
                <a:sym typeface="Calibri"/>
              </a:rPr>
              <a:t>te</a:t>
            </a:r>
            <a:r>
              <a:rPr lang="en-US" sz="1000" b="0" i="0" u="none" strike="noStrike" cap="none" dirty="0">
                <a:solidFill>
                  <a:srgbClr val="666768"/>
                </a:solidFill>
                <a:latin typeface="Arial Nova Light" panose="020B0304020202020204" pitchFamily="34" charset="0"/>
                <a:ea typeface="Calibri"/>
                <a:cs typeface="Calibri"/>
                <a:sym typeface="Calibri"/>
              </a:rPr>
              <a:t> </a:t>
            </a:r>
            <a:r>
              <a:rPr lang="en-US" sz="1000" b="0" i="0" u="none" strike="noStrike" cap="none" dirty="0" err="1">
                <a:solidFill>
                  <a:srgbClr val="666768"/>
                </a:solidFill>
                <a:latin typeface="Arial Nova Light" panose="020B0304020202020204" pitchFamily="34" charset="0"/>
                <a:ea typeface="Calibri"/>
                <a:cs typeface="Calibri"/>
                <a:sym typeface="Calibri"/>
              </a:rPr>
              <a:t>ouvir</a:t>
            </a:r>
            <a:r>
              <a:rPr lang="en-US" sz="1000" b="0" i="0" u="none" strike="noStrike" cap="none" dirty="0">
                <a:solidFill>
                  <a:srgbClr val="666768"/>
                </a:solidFill>
                <a:latin typeface="Arial Nova Light" panose="020B0304020202020204" pitchFamily="34" charset="0"/>
                <a:ea typeface="Calibri"/>
                <a:cs typeface="Calibri"/>
                <a:sym typeface="Calibri"/>
              </a:rPr>
              <a:t>! Manual </a:t>
            </a:r>
            <a:r>
              <a:rPr lang="en-US" sz="1000" b="0" i="0" u="none" strike="noStrike" cap="none" dirty="0" err="1">
                <a:solidFill>
                  <a:srgbClr val="666768"/>
                </a:solidFill>
                <a:latin typeface="Arial Nova Light" panose="020B0304020202020204" pitchFamily="34" charset="0"/>
                <a:ea typeface="Calibri"/>
                <a:cs typeface="Calibri"/>
                <a:sym typeface="Calibri"/>
              </a:rPr>
              <a:t>sobre</a:t>
            </a:r>
            <a:r>
              <a:rPr lang="en-US" sz="1000" b="0" i="0" u="none" strike="noStrike" cap="none" dirty="0">
                <a:solidFill>
                  <a:srgbClr val="666768"/>
                </a:solidFill>
                <a:latin typeface="Arial Nova Light" panose="020B0304020202020204" pitchFamily="34" charset="0"/>
                <a:ea typeface="Calibri"/>
                <a:cs typeface="Calibri"/>
                <a:sym typeface="Calibri"/>
              </a:rPr>
              <a:t> a Carta </a:t>
            </a:r>
            <a:r>
              <a:rPr lang="en-US" sz="1000" b="0" i="0" u="none" strike="noStrike" cap="none" dirty="0" err="1">
                <a:solidFill>
                  <a:srgbClr val="666768"/>
                </a:solidFill>
                <a:latin typeface="Arial Nova Light" panose="020B0304020202020204" pitchFamily="34" charset="0"/>
                <a:ea typeface="Calibri"/>
                <a:cs typeface="Calibri"/>
                <a:sym typeface="Calibri"/>
              </a:rPr>
              <a:t>Europeia</a:t>
            </a:r>
            <a:r>
              <a:rPr lang="en-US" sz="1000" b="0" i="0" u="none" strike="noStrike" cap="none" dirty="0">
                <a:solidFill>
                  <a:srgbClr val="666768"/>
                </a:solidFill>
                <a:latin typeface="Arial Nova Light" panose="020B0304020202020204" pitchFamily="34" charset="0"/>
                <a:ea typeface="Calibri"/>
                <a:cs typeface="Calibri"/>
                <a:sym typeface="Calibri"/>
              </a:rPr>
              <a:t> </a:t>
            </a:r>
            <a:r>
              <a:rPr lang="en-US" sz="1000" b="0" i="0" u="none" strike="noStrike" cap="none" dirty="0" err="1">
                <a:solidFill>
                  <a:srgbClr val="666768"/>
                </a:solidFill>
                <a:latin typeface="Arial Nova Light" panose="020B0304020202020204" pitchFamily="34" charset="0"/>
                <a:ea typeface="Calibri"/>
                <a:cs typeface="Calibri"/>
                <a:sym typeface="Calibri"/>
              </a:rPr>
              <a:t>Revista</a:t>
            </a:r>
            <a:r>
              <a:rPr lang="en-US" sz="1000" b="0" i="0" u="none" strike="noStrike" cap="none" dirty="0">
                <a:solidFill>
                  <a:srgbClr val="666768"/>
                </a:solidFill>
                <a:latin typeface="Arial Nova Light" panose="020B0304020202020204" pitchFamily="34" charset="0"/>
                <a:ea typeface="Calibri"/>
                <a:cs typeface="Calibri"/>
                <a:sym typeface="Calibri"/>
              </a:rPr>
              <a:t> </a:t>
            </a:r>
            <a:r>
              <a:rPr lang="en-US" sz="1000" b="0" i="0" u="none" strike="noStrike" cap="none" dirty="0" err="1">
                <a:solidFill>
                  <a:srgbClr val="666768"/>
                </a:solidFill>
                <a:latin typeface="Arial Nova Light" panose="020B0304020202020204" pitchFamily="34" charset="0"/>
                <a:ea typeface="Calibri"/>
                <a:cs typeface="Calibri"/>
                <a:sym typeface="Calibri"/>
              </a:rPr>
              <a:t>sobre</a:t>
            </a:r>
            <a:r>
              <a:rPr lang="en-US" sz="1000" b="0" i="0" u="none" strike="noStrike" cap="none" dirty="0">
                <a:solidFill>
                  <a:srgbClr val="666768"/>
                </a:solidFill>
                <a:latin typeface="Arial Nova Light" panose="020B0304020202020204" pitchFamily="34" charset="0"/>
                <a:ea typeface="Calibri"/>
                <a:cs typeface="Calibri"/>
                <a:sym typeface="Calibri"/>
              </a:rPr>
              <a:t> a </a:t>
            </a:r>
            <a:r>
              <a:rPr lang="en-US" sz="1000" b="0" i="0" u="none" strike="noStrike" cap="none" dirty="0" err="1">
                <a:solidFill>
                  <a:srgbClr val="666768"/>
                </a:solidFill>
                <a:latin typeface="Arial Nova Light" panose="020B0304020202020204" pitchFamily="34" charset="0"/>
                <a:ea typeface="Calibri"/>
                <a:cs typeface="Calibri"/>
                <a:sym typeface="Calibri"/>
              </a:rPr>
              <a:t>Participação</a:t>
            </a:r>
            <a:r>
              <a:rPr lang="en-US" sz="1000" b="0" i="0" u="none" strike="noStrike" cap="none" dirty="0">
                <a:solidFill>
                  <a:srgbClr val="666768"/>
                </a:solidFill>
                <a:latin typeface="Arial Nova Light" panose="020B0304020202020204" pitchFamily="34" charset="0"/>
                <a:ea typeface="Calibri"/>
                <a:cs typeface="Calibri"/>
                <a:sym typeface="Calibri"/>
              </a:rPr>
              <a:t> dos e das </a:t>
            </a:r>
            <a:r>
              <a:rPr lang="en-US" sz="1000" b="0" i="0" u="none" strike="noStrike" cap="none" dirty="0" err="1">
                <a:solidFill>
                  <a:srgbClr val="666768"/>
                </a:solidFill>
                <a:latin typeface="Arial Nova Light" panose="020B0304020202020204" pitchFamily="34" charset="0"/>
                <a:ea typeface="Calibri"/>
                <a:cs typeface="Calibri"/>
                <a:sym typeface="Calibri"/>
              </a:rPr>
              <a:t>Jovens</a:t>
            </a:r>
            <a:r>
              <a:rPr lang="en-US" sz="1000" b="0" i="0" u="none" strike="noStrike" cap="none" dirty="0">
                <a:solidFill>
                  <a:srgbClr val="666768"/>
                </a:solidFill>
                <a:latin typeface="Arial Nova Light" panose="020B0304020202020204" pitchFamily="34" charset="0"/>
                <a:ea typeface="Calibri"/>
                <a:cs typeface="Calibri"/>
                <a:sym typeface="Calibri"/>
              </a:rPr>
              <a:t> </a:t>
            </a:r>
            <a:r>
              <a:rPr lang="en-US" sz="1000" b="0" i="0" u="none" strike="noStrike" cap="none" dirty="0" err="1">
                <a:solidFill>
                  <a:srgbClr val="666768"/>
                </a:solidFill>
                <a:latin typeface="Arial Nova Light" panose="020B0304020202020204" pitchFamily="34" charset="0"/>
                <a:ea typeface="Calibri"/>
                <a:cs typeface="Calibri"/>
                <a:sym typeface="Calibri"/>
              </a:rPr>
              <a:t>na</a:t>
            </a:r>
            <a:r>
              <a:rPr lang="en-US" sz="1000" b="0" i="0" u="none" strike="noStrike" cap="none" dirty="0">
                <a:solidFill>
                  <a:srgbClr val="666768"/>
                </a:solidFill>
                <a:latin typeface="Arial Nova Light" panose="020B0304020202020204" pitchFamily="34" charset="0"/>
                <a:ea typeface="Calibri"/>
                <a:cs typeface="Calibri"/>
                <a:sym typeface="Calibri"/>
              </a:rPr>
              <a:t> Vida Local e Regional)</a:t>
            </a:r>
            <a:endParaRPr sz="1000" b="0" i="0" u="none" strike="noStrike" cap="none" dirty="0">
              <a:solidFill>
                <a:srgbClr val="666768"/>
              </a:solidFill>
              <a:latin typeface="Arial Nova Light" panose="020B0304020202020204" pitchFamily="34" charset="0"/>
              <a:ea typeface="Calibri"/>
              <a:cs typeface="Calibri"/>
              <a:sym typeface="Calibri"/>
            </a:endParaRPr>
          </a:p>
        </p:txBody>
      </p:sp>
      <p:sp>
        <p:nvSpPr>
          <p:cNvPr id="148" name="Google Shape;148;p6"/>
          <p:cNvSpPr/>
          <p:nvPr/>
        </p:nvSpPr>
        <p:spPr>
          <a:xfrm rot="-287589">
            <a:off x="2278011" y="239335"/>
            <a:ext cx="2662972" cy="1323399"/>
          </a:xfrm>
          <a:prstGeom prst="rect">
            <a:avLst/>
          </a:prstGeom>
          <a:noFill/>
          <a:ln>
            <a:noFill/>
          </a:ln>
        </p:spPr>
        <p:txBody>
          <a:bodyPr spcFirstLastPara="1" wrap="square" lIns="91425" tIns="45700" rIns="91425" bIns="45700" anchor="t" anchorCtr="0">
            <a:spAutoFit/>
          </a:bodyPr>
          <a:lstStyle/>
          <a:p>
            <a:pPr lvl="0" algn="ctr"/>
            <a:r>
              <a:rPr lang="en-US" sz="2000" b="1" dirty="0">
                <a:solidFill>
                  <a:srgbClr val="DBDBDB"/>
                </a:solidFill>
                <a:latin typeface="Arial Nova Light" panose="020B0304020202020204" pitchFamily="34" charset="0"/>
                <a:ea typeface="Calibri"/>
                <a:cs typeface="Calibri"/>
                <a:sym typeface="Calibri"/>
              </a:rPr>
              <a:t>Educação </a:t>
            </a:r>
          </a:p>
          <a:p>
            <a:pPr lvl="0" algn="ctr"/>
            <a:r>
              <a:rPr lang="en-US" sz="2000" b="1" dirty="0">
                <a:solidFill>
                  <a:srgbClr val="DBDBDB"/>
                </a:solidFill>
                <a:latin typeface="Arial Nova Light" panose="020B0304020202020204" pitchFamily="34" charset="0"/>
                <a:ea typeface="Calibri"/>
                <a:cs typeface="Calibri"/>
                <a:sym typeface="Calibri"/>
              </a:rPr>
              <a:t>entre </a:t>
            </a:r>
          </a:p>
          <a:p>
            <a:pPr lvl="0" algn="ctr"/>
            <a:r>
              <a:rPr lang="en-US" sz="2000" b="1" dirty="0">
                <a:solidFill>
                  <a:srgbClr val="DBDBDB"/>
                </a:solidFill>
                <a:latin typeface="Arial Nova Light" panose="020B0304020202020204" pitchFamily="34" charset="0"/>
                <a:ea typeface="Calibri"/>
                <a:cs typeface="Calibri"/>
                <a:sym typeface="Calibri"/>
              </a:rPr>
              <a:t>pares
</a:t>
            </a:r>
            <a:endParaRPr sz="2000" b="1" i="0" u="none" strike="noStrike" cap="none" dirty="0">
              <a:solidFill>
                <a:srgbClr val="DBDBDB"/>
              </a:solidFill>
              <a:latin typeface="Arial Nova Light" panose="020B0304020202020204" pitchFamily="34" charset="0"/>
              <a:ea typeface="Calibri"/>
              <a:cs typeface="Calibri"/>
              <a:sym typeface="Calibri"/>
            </a:endParaRPr>
          </a:p>
        </p:txBody>
      </p:sp>
      <p:sp>
        <p:nvSpPr>
          <p:cNvPr id="149" name="Google Shape;149;p6"/>
          <p:cNvSpPr/>
          <p:nvPr/>
        </p:nvSpPr>
        <p:spPr>
          <a:xfrm rot="720161">
            <a:off x="8132696" y="1117949"/>
            <a:ext cx="3668326" cy="738623"/>
          </a:xfrm>
          <a:prstGeom prst="rect">
            <a:avLst/>
          </a:prstGeom>
          <a:noFill/>
          <a:ln>
            <a:noFill/>
          </a:ln>
        </p:spPr>
        <p:txBody>
          <a:bodyPr spcFirstLastPara="1" wrap="square" lIns="91425" tIns="45700" rIns="91425" bIns="45700" anchor="t" anchorCtr="0">
            <a:spAutoFit/>
          </a:bodyPr>
          <a:lstStyle/>
          <a:p>
            <a:pPr lvl="0" algn="ctr"/>
            <a:r>
              <a:rPr lang="pt-PT" dirty="0">
                <a:solidFill>
                  <a:schemeClr val="accent1"/>
                </a:solidFill>
                <a:latin typeface="Arial Nova Light" panose="020B0304020202020204" pitchFamily="34" charset="0"/>
                <a:ea typeface="Calibri"/>
                <a:cs typeface="Calibri"/>
                <a:sym typeface="Calibri"/>
              </a:rPr>
              <a:t>participação em diferentes formas de educação não formal
</a:t>
            </a:r>
            <a:endParaRPr sz="1400" b="0" i="0" u="none" strike="noStrike" cap="none" dirty="0">
              <a:solidFill>
                <a:schemeClr val="accent1"/>
              </a:solidFill>
              <a:latin typeface="Arial Nova Light" panose="020B0304020202020204" pitchFamily="34" charset="0"/>
              <a:ea typeface="Calibri"/>
              <a:cs typeface="Calibri"/>
              <a:sym typeface="Calibri"/>
            </a:endParaRPr>
          </a:p>
        </p:txBody>
      </p:sp>
      <p:sp>
        <p:nvSpPr>
          <p:cNvPr id="150" name="Google Shape;150;p6"/>
          <p:cNvSpPr/>
          <p:nvPr/>
        </p:nvSpPr>
        <p:spPr>
          <a:xfrm rot="20841424">
            <a:off x="4374351" y="588350"/>
            <a:ext cx="3714863" cy="523180"/>
          </a:xfrm>
          <a:prstGeom prst="rect">
            <a:avLst/>
          </a:prstGeom>
          <a:noFill/>
          <a:ln>
            <a:noFill/>
          </a:ln>
        </p:spPr>
        <p:txBody>
          <a:bodyPr spcFirstLastPara="1" wrap="square" lIns="91425" tIns="45700" rIns="91425" bIns="45700" anchor="t" anchorCtr="0">
            <a:spAutoFit/>
          </a:bodyPr>
          <a:lstStyle/>
          <a:p>
            <a:pPr lvl="0" algn="ctr"/>
            <a:r>
              <a:rPr lang="pt-PT" b="1" dirty="0">
                <a:solidFill>
                  <a:srgbClr val="F7CAAC"/>
                </a:solidFill>
                <a:latin typeface="Arial Nova Light" panose="020B0304020202020204" pitchFamily="34" charset="0"/>
                <a:ea typeface="Calibri"/>
                <a:cs typeface="Calibri"/>
                <a:sym typeface="Calibri"/>
              </a:rPr>
              <a:t>conselhos de juventude, parlamentos, fóruns, 
Comissões e outras estruturas</a:t>
            </a:r>
            <a:endParaRPr b="1" i="0" u="none" strike="noStrike" cap="none" dirty="0">
              <a:solidFill>
                <a:srgbClr val="F7CAAC"/>
              </a:solidFill>
              <a:latin typeface="Arial Nova Light" panose="020B0304020202020204" pitchFamily="34" charset="0"/>
              <a:ea typeface="Calibri"/>
              <a:cs typeface="Calibri"/>
              <a:sym typeface="Calibri"/>
            </a:endParaRPr>
          </a:p>
        </p:txBody>
      </p:sp>
      <p:sp>
        <p:nvSpPr>
          <p:cNvPr id="151" name="Google Shape;151;p6"/>
          <p:cNvSpPr/>
          <p:nvPr/>
        </p:nvSpPr>
        <p:spPr>
          <a:xfrm rot="-785415">
            <a:off x="10003961" y="5223059"/>
            <a:ext cx="186762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a:solidFill>
                  <a:schemeClr val="accent4"/>
                </a:solidFill>
                <a:latin typeface="Arial Nova Light" panose="020B0304020202020204" pitchFamily="34" charset="0"/>
                <a:ea typeface="Calibri"/>
                <a:cs typeface="Calibri"/>
                <a:sym typeface="Calibri"/>
              </a:rPr>
              <a:t>Volunteer Work</a:t>
            </a:r>
            <a:endParaRPr sz="2000" b="1" i="0" u="none" strike="noStrike" cap="none">
              <a:solidFill>
                <a:schemeClr val="accent4"/>
              </a:solidFill>
              <a:latin typeface="Arial Nova Light" panose="020B0304020202020204" pitchFamily="34" charset="0"/>
              <a:ea typeface="Calibri"/>
              <a:cs typeface="Calibri"/>
              <a:sym typeface="Calibri"/>
            </a:endParaRPr>
          </a:p>
        </p:txBody>
      </p:sp>
      <p:sp>
        <p:nvSpPr>
          <p:cNvPr id="152" name="Google Shape;152;p6"/>
          <p:cNvSpPr txBox="1"/>
          <p:nvPr/>
        </p:nvSpPr>
        <p:spPr>
          <a:xfrm>
            <a:off x="5664233" y="2284865"/>
            <a:ext cx="5531400" cy="3093114"/>
          </a:xfrm>
          <a:prstGeom prst="rect">
            <a:avLst/>
          </a:prstGeom>
          <a:noFill/>
          <a:ln>
            <a:noFill/>
          </a:ln>
        </p:spPr>
        <p:txBody>
          <a:bodyPr spcFirstLastPara="1" wrap="square" lIns="91425" tIns="45700" rIns="91425" bIns="45700" anchor="t" anchorCtr="0">
            <a:spAutoFit/>
          </a:bodyPr>
          <a:lstStyle/>
          <a:p>
            <a:pPr lvl="0" algn="just">
              <a:lnSpc>
                <a:spcPct val="150000"/>
              </a:lnSpc>
            </a:pPr>
            <a:r>
              <a:rPr lang="pt-PT" sz="1300" dirty="0">
                <a:solidFill>
                  <a:srgbClr val="666768"/>
                </a:solidFill>
                <a:latin typeface="Arial Nova Light" panose="020B0304020202020204" pitchFamily="34" charset="0"/>
                <a:ea typeface="Calibri"/>
                <a:cs typeface="Calibri"/>
                <a:sym typeface="Calibri"/>
              </a:rPr>
              <a:t>Inspira-te com os seguintes recursos:
</a:t>
            </a:r>
            <a:endParaRPr sz="1300" b="0" i="0" u="none" strike="noStrike" cap="none" dirty="0">
              <a:solidFill>
                <a:srgbClr val="666768"/>
              </a:solidFill>
              <a:latin typeface="Arial Nova Light" panose="020B0304020202020204" pitchFamily="34" charset="0"/>
              <a:ea typeface="Calibri"/>
              <a:cs typeface="Calibri"/>
              <a:sym typeface="Calibri"/>
            </a:endParaRPr>
          </a:p>
          <a:p>
            <a:pPr marL="0" marR="0" lvl="0" indent="0" algn="just" rtl="0">
              <a:lnSpc>
                <a:spcPct val="150000"/>
              </a:lnSpc>
              <a:spcBef>
                <a:spcPts val="0"/>
              </a:spcBef>
              <a:spcAft>
                <a:spcPts val="0"/>
              </a:spcAft>
              <a:buNone/>
            </a:pPr>
            <a:r>
              <a:rPr lang="en-US" sz="1300" b="0" i="0" u="sng" strike="noStrike" cap="none" dirty="0">
                <a:solidFill>
                  <a:srgbClr val="666768"/>
                </a:solidFill>
                <a:latin typeface="Arial Nova Light" panose="020B0304020202020204" pitchFamily="34" charset="0"/>
                <a:ea typeface="Calibri"/>
                <a:cs typeface="Calibri"/>
                <a:sym typeface="Calibri"/>
                <a:hlinkClick r:id="rId12">
                  <a:extLst>
                    <a:ext uri="{A12FA001-AC4F-418D-AE19-62706E023703}">
                      <ahyp:hlinkClr xmlns:ahyp="http://schemas.microsoft.com/office/drawing/2018/hyperlinkcolor" val="tx"/>
                    </a:ext>
                  </a:extLst>
                </a:hlinkClick>
              </a:rPr>
              <a:t>The Restless Leadership Challenge</a:t>
            </a:r>
            <a:endParaRPr sz="1300" b="0" i="0" u="none" strike="noStrike" cap="none" dirty="0">
              <a:solidFill>
                <a:srgbClr val="666768"/>
              </a:solidFill>
              <a:latin typeface="Arial Nova Light" panose="020B0304020202020204" pitchFamily="34" charset="0"/>
              <a:ea typeface="Calibri"/>
              <a:cs typeface="Calibri"/>
              <a:sym typeface="Calibri"/>
            </a:endParaRPr>
          </a:p>
          <a:p>
            <a:pPr marL="0" marR="0" lvl="0" indent="0" algn="just" rtl="0">
              <a:lnSpc>
                <a:spcPct val="150000"/>
              </a:lnSpc>
              <a:spcBef>
                <a:spcPts val="0"/>
              </a:spcBef>
              <a:spcAft>
                <a:spcPts val="0"/>
              </a:spcAft>
              <a:buNone/>
            </a:pPr>
            <a:r>
              <a:rPr lang="en-US" sz="1300" b="0" i="0" u="sng" strike="noStrike" cap="none" dirty="0">
                <a:solidFill>
                  <a:srgbClr val="666768"/>
                </a:solidFill>
                <a:latin typeface="Arial Nova Light" panose="020B0304020202020204" pitchFamily="34" charset="0"/>
                <a:ea typeface="Calibri"/>
                <a:cs typeface="Calibri"/>
                <a:sym typeface="Calibri"/>
                <a:hlinkClick r:id="rId13">
                  <a:extLst>
                    <a:ext uri="{A12FA001-AC4F-418D-AE19-62706E023703}">
                      <ahyp:hlinkClr xmlns:ahyp="http://schemas.microsoft.com/office/drawing/2018/hyperlinkcolor" val="tx"/>
                    </a:ext>
                  </a:extLst>
                </a:hlinkClick>
              </a:rPr>
              <a:t>Report on Youth-Led Change: What Works? Evidence &amp; Learning Review of 10 Years of Restless </a:t>
            </a:r>
            <a:r>
              <a:rPr lang="en-US" sz="1300" u="sng" dirty="0">
                <a:solidFill>
                  <a:srgbClr val="666768"/>
                </a:solidFill>
                <a:latin typeface="Arial Nova Light" panose="020B0304020202020204" pitchFamily="34" charset="0"/>
                <a:ea typeface="Calibri"/>
                <a:cs typeface="Calibri"/>
                <a:sym typeface="Calibri"/>
                <a:hlinkClick r:id="rId13">
                  <a:extLst>
                    <a:ext uri="{A12FA001-AC4F-418D-AE19-62706E023703}">
                      <ahyp:hlinkClr xmlns:ahyp="http://schemas.microsoft.com/office/drawing/2018/hyperlinkcolor" val="tx"/>
                    </a:ext>
                  </a:extLst>
                </a:hlinkClick>
              </a:rPr>
              <a:t>Development</a:t>
            </a:r>
            <a:r>
              <a:rPr lang="en-US" sz="1300" b="0" i="0" u="sng" strike="noStrike" cap="none" dirty="0">
                <a:solidFill>
                  <a:srgbClr val="666768"/>
                </a:solidFill>
                <a:latin typeface="Arial Nova Light" panose="020B0304020202020204" pitchFamily="34" charset="0"/>
                <a:ea typeface="Calibri"/>
                <a:cs typeface="Calibri"/>
                <a:sym typeface="Calibri"/>
                <a:hlinkClick r:id="rId13">
                  <a:extLst>
                    <a:ext uri="{A12FA001-AC4F-418D-AE19-62706E023703}">
                      <ahyp:hlinkClr xmlns:ahyp="http://schemas.microsoft.com/office/drawing/2018/hyperlinkcolor" val="tx"/>
                    </a:ext>
                  </a:extLst>
                </a:hlinkClick>
              </a:rPr>
              <a:t> Work</a:t>
            </a:r>
            <a:endParaRPr sz="1300" b="0" i="0" u="none" strike="noStrike" cap="none" dirty="0">
              <a:solidFill>
                <a:srgbClr val="666768"/>
              </a:solidFill>
              <a:latin typeface="Arial Nova Light" panose="020B0304020202020204" pitchFamily="34" charset="0"/>
              <a:ea typeface="Calibri"/>
              <a:cs typeface="Calibri"/>
              <a:sym typeface="Calibri"/>
            </a:endParaRPr>
          </a:p>
          <a:p>
            <a:pPr marL="0" marR="0" lvl="0" indent="0" algn="just" rtl="0">
              <a:lnSpc>
                <a:spcPct val="150000"/>
              </a:lnSpc>
              <a:spcBef>
                <a:spcPts val="0"/>
              </a:spcBef>
              <a:spcAft>
                <a:spcPts val="0"/>
              </a:spcAft>
              <a:buNone/>
            </a:pPr>
            <a:r>
              <a:rPr lang="en-US" sz="1300" b="0" i="0" u="sng" strike="noStrike" cap="none" dirty="0">
                <a:solidFill>
                  <a:srgbClr val="666768"/>
                </a:solidFill>
                <a:latin typeface="Arial Nova Light" panose="020B0304020202020204" pitchFamily="34" charset="0"/>
                <a:ea typeface="Calibri"/>
                <a:cs typeface="Calibri"/>
                <a:sym typeface="Calibri"/>
                <a:hlinkClick r:id="rId14">
                  <a:extLst>
                    <a:ext uri="{A12FA001-AC4F-418D-AE19-62706E023703}">
                      <ahyp:hlinkClr xmlns:ahyp="http://schemas.microsoft.com/office/drawing/2018/hyperlinkcolor" val="tx"/>
                    </a:ext>
                  </a:extLst>
                </a:hlinkClick>
              </a:rPr>
              <a:t>Uniting the voice of youth towards the European just transition: best practices from youth-led networks</a:t>
            </a:r>
            <a:endParaRPr sz="1300" b="0" i="0" u="none" strike="noStrike" cap="none" dirty="0">
              <a:solidFill>
                <a:srgbClr val="666768"/>
              </a:solidFill>
              <a:latin typeface="Arial Nova Light" panose="020B0304020202020204" pitchFamily="34" charset="0"/>
              <a:ea typeface="Calibri"/>
              <a:cs typeface="Calibri"/>
              <a:sym typeface="Calibri"/>
            </a:endParaRPr>
          </a:p>
          <a:p>
            <a:pPr marL="0" marR="0" lvl="0" indent="0" algn="just" rtl="0">
              <a:lnSpc>
                <a:spcPct val="150000"/>
              </a:lnSpc>
              <a:spcBef>
                <a:spcPts val="0"/>
              </a:spcBef>
              <a:spcAft>
                <a:spcPts val="0"/>
              </a:spcAft>
              <a:buNone/>
            </a:pPr>
            <a:r>
              <a:rPr lang="en-US" sz="1300" b="0" i="0" u="sng" strike="noStrike" cap="none" dirty="0">
                <a:solidFill>
                  <a:srgbClr val="666768"/>
                </a:solidFill>
                <a:latin typeface="Arial Nova Light" panose="020B0304020202020204" pitchFamily="34" charset="0"/>
                <a:ea typeface="Calibri"/>
                <a:cs typeface="Calibri"/>
                <a:sym typeface="Calibri"/>
                <a:hlinkClick r:id="rId15">
                  <a:extLst>
                    <a:ext uri="{A12FA001-AC4F-418D-AE19-62706E023703}">
                      <ahyp:hlinkClr xmlns:ahyp="http://schemas.microsoft.com/office/drawing/2018/hyperlinkcolor" val="tx"/>
                    </a:ext>
                  </a:extLst>
                </a:hlinkClick>
              </a:rPr>
              <a:t>Ten indigenous peoples and local communities from 9 countries bag 2022 Equator Prize </a:t>
            </a:r>
            <a:endParaRPr sz="1300" b="0" i="0" u="none" strike="noStrike" cap="none" dirty="0">
              <a:solidFill>
                <a:srgbClr val="666768"/>
              </a:solidFill>
              <a:latin typeface="Arial Nova Light" panose="020B0304020202020204" pitchFamily="34" charset="0"/>
              <a:ea typeface="Calibri"/>
              <a:cs typeface="Calibri"/>
              <a:sym typeface="Calibri"/>
            </a:endParaRPr>
          </a:p>
          <a:p>
            <a:pPr marL="0" marR="0" lvl="0" indent="0" algn="just" rtl="0">
              <a:lnSpc>
                <a:spcPct val="150000"/>
              </a:lnSpc>
              <a:spcBef>
                <a:spcPts val="0"/>
              </a:spcBef>
              <a:spcAft>
                <a:spcPts val="0"/>
              </a:spcAft>
              <a:buNone/>
            </a:pPr>
            <a:r>
              <a:rPr lang="en-US" sz="1300" b="0" i="0" u="sng" strike="noStrike" cap="none" dirty="0">
                <a:solidFill>
                  <a:srgbClr val="666768"/>
                </a:solidFill>
                <a:latin typeface="Arial Nova Light" panose="020B0304020202020204" pitchFamily="34" charset="0"/>
                <a:ea typeface="Calibri"/>
                <a:cs typeface="Calibri"/>
                <a:sym typeface="Calibri"/>
                <a:hlinkClick r:id="rId16">
                  <a:extLst>
                    <a:ext uri="{A12FA001-AC4F-418D-AE19-62706E023703}">
                      <ahyp:hlinkClr xmlns:ahyp="http://schemas.microsoft.com/office/drawing/2018/hyperlinkcolor" val="tx"/>
                    </a:ext>
                  </a:extLst>
                </a:hlinkClick>
              </a:rPr>
              <a:t>Youth Social Action Toolkit</a:t>
            </a:r>
            <a:endParaRPr sz="1300" b="0" i="0" u="none" strike="noStrike" cap="none" dirty="0">
              <a:solidFill>
                <a:srgbClr val="666768"/>
              </a:solidFill>
              <a:latin typeface="Arial Nova Light" panose="020B0304020202020204" pitchFamily="34" charset="0"/>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a:p>
          <a:p>
            <a:pPr marL="228600" lvl="0" indent="-114300" algn="l" rtl="0">
              <a:lnSpc>
                <a:spcPct val="90000"/>
              </a:lnSpc>
              <a:spcBef>
                <a:spcPts val="1000"/>
              </a:spcBef>
              <a:spcAft>
                <a:spcPts val="0"/>
              </a:spcAft>
              <a:buClr>
                <a:srgbClr val="3F3F3F"/>
              </a:buClr>
              <a:buSzPts val="1800"/>
              <a:buNone/>
            </a:pPr>
            <a:endParaRPr/>
          </a:p>
        </p:txBody>
      </p:sp>
      <p:pic>
        <p:nvPicPr>
          <p:cNvPr id="158" name="Google Shape;158;p7"/>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159" name="Google Shape;159;p7"/>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160" name="Google Shape;160;p7"/>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161" name="Google Shape;161;p7"/>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162" name="Google Shape;162;p7"/>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163" name="Google Shape;163;p7"/>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164" name="Google Shape;164;p7"/>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165" name="Google Shape;165;p7"/>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166" name="Google Shape;166;p7"/>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167" name="Google Shape;167;p7"/>
          <p:cNvSpPr txBox="1">
            <a:spLocks noGrp="1"/>
          </p:cNvSpPr>
          <p:nvPr>
            <p:ph type="body" idx="3"/>
          </p:nvPr>
        </p:nvSpPr>
        <p:spPr>
          <a:xfrm>
            <a:off x="658663" y="1123430"/>
            <a:ext cx="9485564" cy="509310"/>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595959"/>
              </a:buClr>
              <a:buSzPts val="2400"/>
            </a:pPr>
            <a:r>
              <a:rPr lang="en-US" sz="2400" b="1" dirty="0" err="1">
                <a:solidFill>
                  <a:srgbClr val="595959"/>
                </a:solidFill>
                <a:latin typeface="Arial Nova Light" panose="020B0304020202020204" pitchFamily="34" charset="0"/>
                <a:ea typeface="Arial"/>
                <a:cs typeface="Arial"/>
                <a:sym typeface="Arial"/>
              </a:rPr>
              <a:t>Atividade</a:t>
            </a:r>
            <a:r>
              <a:rPr lang="en-US" sz="2400" b="1" dirty="0">
                <a:solidFill>
                  <a:srgbClr val="595959"/>
                </a:solidFill>
                <a:latin typeface="Arial Nova Light" panose="020B0304020202020204" pitchFamily="34" charset="0"/>
                <a:ea typeface="Arial"/>
                <a:cs typeface="Arial"/>
                <a:sym typeface="Arial"/>
              </a:rPr>
              <a:t> de </a:t>
            </a:r>
            <a:r>
              <a:rPr lang="en-US" sz="2400" b="1" dirty="0" err="1">
                <a:solidFill>
                  <a:srgbClr val="595959"/>
                </a:solidFill>
                <a:latin typeface="Arial Nova Light" panose="020B0304020202020204" pitchFamily="34" charset="0"/>
                <a:ea typeface="Arial"/>
                <a:cs typeface="Arial"/>
                <a:sym typeface="Arial"/>
              </a:rPr>
              <a:t>aprendizagem</a:t>
            </a:r>
            <a:r>
              <a:rPr lang="en-US" sz="2400" b="1" dirty="0">
                <a:solidFill>
                  <a:srgbClr val="595959"/>
                </a:solidFill>
                <a:latin typeface="Arial Nova Light" panose="020B0304020202020204" pitchFamily="34" charset="0"/>
                <a:ea typeface="Arial"/>
                <a:cs typeface="Arial"/>
                <a:sym typeface="Arial"/>
              </a:rPr>
              <a:t> 3: 
</a:t>
            </a:r>
            <a:endParaRPr dirty="0">
              <a:latin typeface="Arial Nova Light" panose="020B0304020202020204" pitchFamily="34" charset="0"/>
            </a:endParaRPr>
          </a:p>
        </p:txBody>
      </p:sp>
      <p:sp>
        <p:nvSpPr>
          <p:cNvPr id="168" name="Google Shape;168;p7"/>
          <p:cNvSpPr txBox="1"/>
          <p:nvPr/>
        </p:nvSpPr>
        <p:spPr>
          <a:xfrm>
            <a:off x="722757" y="1679392"/>
            <a:ext cx="7706868" cy="4524275"/>
          </a:xfrm>
          <a:prstGeom prst="rect">
            <a:avLst/>
          </a:prstGeom>
          <a:noFill/>
          <a:ln>
            <a:noFill/>
          </a:ln>
        </p:spPr>
        <p:txBody>
          <a:bodyPr spcFirstLastPara="1" wrap="square" lIns="91425" tIns="45700" rIns="91425" bIns="45700" anchor="t" anchorCtr="0">
            <a:spAutoFit/>
          </a:bodyPr>
          <a:lstStyle/>
          <a:p>
            <a:pPr lvl="0">
              <a:lnSpc>
                <a:spcPct val="150000"/>
              </a:lnSpc>
            </a:pPr>
            <a:r>
              <a:rPr lang="pt-PT" sz="1600" b="1" dirty="0">
                <a:solidFill>
                  <a:srgbClr val="666768"/>
                </a:solidFill>
                <a:latin typeface="Arial Nova Light" panose="020B0304020202020204" pitchFamily="34" charset="0"/>
                <a:ea typeface="Calibri"/>
                <a:cs typeface="Calibri"/>
                <a:sym typeface="Calibri"/>
              </a:rPr>
              <a:t>Organiza o teu projeto identificando:
</a:t>
            </a:r>
            <a:r>
              <a:rPr lang="pt-PT" sz="1600" dirty="0">
                <a:solidFill>
                  <a:srgbClr val="666768"/>
                </a:solidFill>
                <a:latin typeface="Arial Nova Light" panose="020B0304020202020204" pitchFamily="34" charset="0"/>
                <a:ea typeface="Calibri"/>
                <a:cs typeface="Calibri"/>
                <a:sym typeface="Calibri"/>
              </a:rPr>
              <a:t>Objetivo principal
Objetivos específicos
Atividades propostas
Recursos necessários
Potenciais apoiantes (instituições públicas e privadas; partes interessadas)
Estratégias de financiamento
Estratégias para envolver jovens
Divulgação do projeto
Como mantê-lo sustentável
Impacto esperado
</a:t>
            </a:r>
            <a:endParaRPr dirty="0">
              <a:latin typeface="Arial Nova Light" panose="020B0304020202020204" pitchFamily="34" charset="0"/>
            </a:endParaRPr>
          </a:p>
        </p:txBody>
      </p:sp>
      <p:pic>
        <p:nvPicPr>
          <p:cNvPr id="3" name="Imagem 2">
            <a:extLst>
              <a:ext uri="{FF2B5EF4-FFF2-40B4-BE49-F238E27FC236}">
                <a16:creationId xmlns:a16="http://schemas.microsoft.com/office/drawing/2014/main" id="{02E2FC07-0338-A626-9E16-A7BFC0F99790}"/>
              </a:ext>
            </a:extLst>
          </p:cNvPr>
          <p:cNvPicPr>
            <a:picLocks noChangeAspect="1"/>
          </p:cNvPicPr>
          <p:nvPr/>
        </p:nvPicPr>
        <p:blipFill>
          <a:blip r:embed="rId12"/>
          <a:stretch>
            <a:fillRect/>
          </a:stretch>
        </p:blipFill>
        <p:spPr>
          <a:xfrm>
            <a:off x="7660698" y="1679392"/>
            <a:ext cx="4060825" cy="3045619"/>
          </a:xfrm>
          <a:prstGeom prst="rect">
            <a:avLst/>
          </a:prstGeom>
        </p:spPr>
      </p:pic>
      <p:sp>
        <p:nvSpPr>
          <p:cNvPr id="2" name="Google Shape;774;p4">
            <a:extLst>
              <a:ext uri="{FF2B5EF4-FFF2-40B4-BE49-F238E27FC236}">
                <a16:creationId xmlns:a16="http://schemas.microsoft.com/office/drawing/2014/main" id="{C23B6A8B-0751-31E8-BEA1-ABDA963FE6BC}"/>
              </a:ext>
            </a:extLst>
          </p:cNvPr>
          <p:cNvSpPr txBox="1">
            <a:spLocks/>
          </p:cNvSpPr>
          <p:nvPr/>
        </p:nvSpPr>
        <p:spPr>
          <a:xfrm>
            <a:off x="7566718" y="4952480"/>
            <a:ext cx="4060825" cy="121424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L="1371600" marR="0" lvl="2"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3pPr>
            <a:lvl4pPr marL="1828800" marR="0" lvl="3"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4pPr>
            <a:lvl5pPr marL="2286000" marR="0" lvl="4" indent="-330200" algn="l" rtl="0">
              <a:lnSpc>
                <a:spcPct val="90000"/>
              </a:lnSpc>
              <a:spcBef>
                <a:spcPts val="5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None/>
            </a:pPr>
            <a:r>
              <a:rPr lang="pt-PT" sz="1600" dirty="0">
                <a:latin typeface="Arial Nova Light" panose="020B0304020202020204" pitchFamily="34" charset="0"/>
              </a:rPr>
              <a:t>Desenvolve um projeto como se estivesses a tentar convencer alguém a apoiá-lo!
</a:t>
            </a:r>
            <a:endParaRPr lang="en-US" sz="1600" dirty="0"/>
          </a:p>
          <a:p>
            <a:pPr marL="0" indent="0">
              <a:buClr>
                <a:schemeClr val="lt1"/>
              </a:buClr>
              <a:buSzPts val="2000"/>
              <a:buFont typeface="Arial"/>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txBox="1">
            <a:spLocks noGrp="1"/>
          </p:cNvSpPr>
          <p:nvPr>
            <p:ph type="body" idx="1"/>
          </p:nvPr>
        </p:nvSpPr>
        <p:spPr>
          <a:xfrm>
            <a:off x="6956466" y="3062189"/>
            <a:ext cx="4151647" cy="395563"/>
          </a:xfrm>
          <a:prstGeom prst="rect">
            <a:avLst/>
          </a:prstGeom>
          <a:noFill/>
          <a:ln>
            <a:noFill/>
          </a:ln>
        </p:spPr>
        <p:txBody>
          <a:bodyPr spcFirstLastPara="1" wrap="square" lIns="91425" tIns="45700" rIns="91425" bIns="45700" anchor="t" anchorCtr="0">
            <a:noAutofit/>
          </a:bodyPr>
          <a:lstStyle/>
          <a:p>
            <a:pPr marL="0" lvl="0" indent="0">
              <a:buClr>
                <a:schemeClr val="lt1"/>
              </a:buClr>
            </a:pPr>
            <a:r>
              <a:rPr lang="en-US" dirty="0" err="1">
                <a:solidFill>
                  <a:schemeClr val="lt1"/>
                </a:solidFill>
                <a:latin typeface="Arial Nova Light" panose="020B0304020202020204" pitchFamily="34" charset="0"/>
                <a:ea typeface="Arial"/>
                <a:cs typeface="Arial"/>
                <a:sym typeface="Arial"/>
              </a:rPr>
              <a:t>Bibliografia</a:t>
            </a:r>
            <a:endParaRPr dirty="0">
              <a:latin typeface="Arial Nova Light" panose="020B0304020202020204" pitchFamily="34" charset="0"/>
            </a:endParaRPr>
          </a:p>
        </p:txBody>
      </p:sp>
      <p:sp>
        <p:nvSpPr>
          <p:cNvPr id="198" name="Google Shape;198;p9"/>
          <p:cNvSpPr/>
          <p:nvPr/>
        </p:nvSpPr>
        <p:spPr>
          <a:xfrm>
            <a:off x="8657164" y="4088821"/>
            <a:ext cx="750250" cy="46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E879D"/>
              </a:solidFill>
              <a:latin typeface="Calibri"/>
              <a:ea typeface="Calibri"/>
              <a:cs typeface="Calibri"/>
              <a:sym typeface="Calibri"/>
            </a:endParaRPr>
          </a:p>
        </p:txBody>
      </p:sp>
      <p:pic>
        <p:nvPicPr>
          <p:cNvPr id="199" name="Google Shape;199;p9"/>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200" name="Google Shape;200;p9"/>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201" name="Google Shape;201;p9"/>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202" name="Google Shape;202;p9"/>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203" name="Google Shape;203;p9"/>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204" name="Google Shape;204;p9"/>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205" name="Google Shape;205;p9"/>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206" name="Google Shape;206;p9"/>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207" name="Google Shape;207;p9"/>
          <p:cNvPicPr preferRelativeResize="0"/>
          <p:nvPr/>
        </p:nvPicPr>
        <p:blipFill rotWithShape="1">
          <a:blip r:embed="rId11">
            <a:alphaModFix/>
          </a:blip>
          <a:srcRect/>
          <a:stretch/>
        </p:blipFill>
        <p:spPr>
          <a:xfrm>
            <a:off x="5337868" y="6080662"/>
            <a:ext cx="1314450" cy="4400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a:p>
          <a:p>
            <a:pPr marL="228600" lvl="0" indent="-114300" algn="l" rtl="0">
              <a:lnSpc>
                <a:spcPct val="90000"/>
              </a:lnSpc>
              <a:spcBef>
                <a:spcPts val="1000"/>
              </a:spcBef>
              <a:spcAft>
                <a:spcPts val="0"/>
              </a:spcAft>
              <a:buClr>
                <a:srgbClr val="3F3F3F"/>
              </a:buClr>
              <a:buSzPts val="1800"/>
              <a:buNone/>
            </a:pPr>
            <a:endParaRPr/>
          </a:p>
        </p:txBody>
      </p:sp>
      <p:pic>
        <p:nvPicPr>
          <p:cNvPr id="213" name="Google Shape;213;p10"/>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214" name="Google Shape;214;p10"/>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215" name="Google Shape;215;p10"/>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216" name="Google Shape;216;p10"/>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217" name="Google Shape;217;p10"/>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218" name="Google Shape;218;p10"/>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219" name="Google Shape;219;p10"/>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220" name="Google Shape;220;p10"/>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221" name="Google Shape;221;p10"/>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222" name="Google Shape;222;p10"/>
          <p:cNvSpPr txBox="1"/>
          <p:nvPr/>
        </p:nvSpPr>
        <p:spPr>
          <a:xfrm>
            <a:off x="372826" y="1172168"/>
            <a:ext cx="11198458" cy="5233614"/>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666768"/>
              </a:buClr>
              <a:buSzPts val="1050"/>
              <a:buFont typeface="Arial"/>
              <a:buNone/>
            </a:pPr>
            <a:r>
              <a:rPr lang="en-US" sz="900" dirty="0">
                <a:solidFill>
                  <a:srgbClr val="666768"/>
                </a:solidFill>
                <a:latin typeface="Arial Nova Light" panose="020B0304020202020204" pitchFamily="34" charset="0"/>
                <a:ea typeface="Calibri"/>
                <a:cs typeface="Calibri"/>
                <a:sym typeface="Calibri"/>
              </a:rPr>
              <a:t>Berkeley University Resources for Youth-led participatory action research: </a:t>
            </a:r>
            <a:r>
              <a:rPr lang="en-US" sz="900" u="sng" dirty="0">
                <a:solidFill>
                  <a:srgbClr val="666768"/>
                </a:solidFill>
                <a:latin typeface="Arial Nova Light" panose="020B0304020202020204" pitchFamily="34" charset="0"/>
                <a:ea typeface="Calibri"/>
                <a:cs typeface="Calibri"/>
                <a:sym typeface="Calibri"/>
                <a:hlinkClick r:id="rId12"/>
              </a:rPr>
              <a:t>http://yparhub.berkeley.edu/</a:t>
            </a:r>
            <a:r>
              <a:rPr lang="en-US" sz="900" u="sng" dirty="0">
                <a:solidFill>
                  <a:srgbClr val="666768"/>
                </a:solidFill>
                <a:latin typeface="Arial Nova Light" panose="020B0304020202020204" pitchFamily="34" charset="0"/>
                <a:ea typeface="Calibri"/>
                <a:cs typeface="Calibri"/>
                <a:sym typeface="Calibri"/>
              </a:rPr>
              <a:t> </a:t>
            </a:r>
            <a:r>
              <a:rPr lang="en-US" sz="900" dirty="0">
                <a:solidFill>
                  <a:srgbClr val="666768"/>
                </a:solidFill>
                <a:latin typeface="Arial Nova Light" panose="020B0304020202020204" pitchFamily="34" charset="0"/>
                <a:ea typeface="Calibri"/>
                <a:cs typeface="Calibri"/>
                <a:sym typeface="Calibri"/>
              </a:rPr>
              <a:t>  </a:t>
            </a:r>
            <a:endParaRPr sz="900" dirty="0">
              <a:latin typeface="Arial Nova Light" panose="020B0304020202020204" pitchFamily="34" charset="0"/>
            </a:endParaRPr>
          </a:p>
          <a:p>
            <a:pPr marL="0" marR="0" lvl="0" indent="0" algn="just" rtl="0">
              <a:lnSpc>
                <a:spcPct val="150000"/>
              </a:lnSpc>
              <a:spcBef>
                <a:spcPts val="0"/>
              </a:spcBef>
              <a:spcAft>
                <a:spcPts val="0"/>
              </a:spcAft>
              <a:buClr>
                <a:srgbClr val="666768"/>
              </a:buClr>
              <a:buSzPts val="1050"/>
              <a:buFont typeface="Arial"/>
              <a:buNone/>
            </a:pPr>
            <a:r>
              <a:rPr lang="en-US" sz="900" dirty="0">
                <a:solidFill>
                  <a:srgbClr val="666768"/>
                </a:solidFill>
                <a:latin typeface="Arial Nova Light" panose="020B0304020202020204" pitchFamily="34" charset="0"/>
                <a:ea typeface="Calibri"/>
                <a:cs typeface="Calibri"/>
                <a:sym typeface="Calibri"/>
              </a:rPr>
              <a:t>Council of Europe (2016). Competences for Democratic Culture. </a:t>
            </a:r>
            <a:r>
              <a:rPr lang="en-US" sz="900" i="1" dirty="0">
                <a:solidFill>
                  <a:srgbClr val="666768"/>
                </a:solidFill>
                <a:latin typeface="Arial Nova Light" panose="020B0304020202020204" pitchFamily="34" charset="0"/>
                <a:ea typeface="Calibri"/>
                <a:cs typeface="Calibri"/>
                <a:sym typeface="Calibri"/>
              </a:rPr>
              <a:t>Living together as equals in culturally diverse democratic societies. </a:t>
            </a:r>
            <a:r>
              <a:rPr lang="en-US" sz="900" dirty="0">
                <a:solidFill>
                  <a:srgbClr val="666768"/>
                </a:solidFill>
                <a:latin typeface="Arial Nova Light" panose="020B0304020202020204" pitchFamily="34" charset="0"/>
                <a:ea typeface="Calibri"/>
                <a:cs typeface="Calibri"/>
                <a:sym typeface="Calibri"/>
              </a:rPr>
              <a:t>Strasbourg. </a:t>
            </a:r>
            <a:r>
              <a:rPr lang="en-US" sz="900" u="sng" dirty="0">
                <a:solidFill>
                  <a:srgbClr val="666768"/>
                </a:solidFill>
                <a:latin typeface="Arial Nova Light" panose="020B0304020202020204" pitchFamily="34" charset="0"/>
                <a:ea typeface="Calibri"/>
                <a:cs typeface="Calibri"/>
                <a:sym typeface="Calibri"/>
                <a:hlinkClick r:id="rId13"/>
              </a:rPr>
              <a:t>http://www.coe.int/t/dg4/education/Source/competences/CDC_en.pdf</a:t>
            </a:r>
            <a:r>
              <a:rPr lang="en-US" sz="900" u="sng" dirty="0">
                <a:solidFill>
                  <a:srgbClr val="666768"/>
                </a:solidFill>
                <a:latin typeface="Arial Nova Light" panose="020B0304020202020204" pitchFamily="34" charset="0"/>
                <a:ea typeface="Calibri"/>
                <a:cs typeface="Calibri"/>
                <a:sym typeface="Calibri"/>
              </a:rPr>
              <a:t> </a:t>
            </a:r>
            <a:endParaRPr sz="900" dirty="0">
              <a:latin typeface="Arial Nova Light" panose="020B0304020202020204" pitchFamily="34" charset="0"/>
            </a:endParaRPr>
          </a:p>
          <a:p>
            <a:pPr marL="0" marR="0" lvl="0" indent="0" algn="just" rtl="0">
              <a:lnSpc>
                <a:spcPct val="150000"/>
              </a:lnSpc>
              <a:spcBef>
                <a:spcPts val="0"/>
              </a:spcBef>
              <a:spcAft>
                <a:spcPts val="0"/>
              </a:spcAft>
              <a:buClr>
                <a:srgbClr val="666768"/>
              </a:buClr>
              <a:buSzPts val="1050"/>
              <a:buFont typeface="Arial"/>
              <a:buNone/>
            </a:pPr>
            <a:r>
              <a:rPr lang="en-US" sz="900" dirty="0">
                <a:solidFill>
                  <a:srgbClr val="666768"/>
                </a:solidFill>
                <a:latin typeface="Arial Nova Light" panose="020B0304020202020204" pitchFamily="34" charset="0"/>
                <a:ea typeface="Calibri"/>
                <a:cs typeface="Calibri"/>
                <a:sym typeface="Calibri"/>
              </a:rPr>
              <a:t>Council of Europe Charter on Education for Democratic Citizenship and Human Rights Education. Recommendation CM/Rec(2010)7, </a:t>
            </a:r>
            <a:r>
              <a:rPr lang="en-US" sz="900" u="sng" dirty="0">
                <a:solidFill>
                  <a:srgbClr val="666768"/>
                </a:solidFill>
                <a:latin typeface="Arial Nova Light" panose="020B0304020202020204" pitchFamily="34" charset="0"/>
                <a:ea typeface="Calibri"/>
                <a:cs typeface="Calibri"/>
                <a:sym typeface="Calibri"/>
                <a:hlinkClick r:id="rId14"/>
              </a:rPr>
              <a:t>http://www.dge.mec.pt/sites/default/files/ECidadania/Docs_referencia/edc_charter2_pt.pdf</a:t>
            </a:r>
            <a:r>
              <a:rPr lang="en-US" sz="900" u="sng" dirty="0">
                <a:solidFill>
                  <a:srgbClr val="666768"/>
                </a:solidFill>
                <a:latin typeface="Arial Nova Light" panose="020B0304020202020204" pitchFamily="34" charset="0"/>
                <a:ea typeface="Calibri"/>
                <a:cs typeface="Calibri"/>
                <a:sym typeface="Calibri"/>
              </a:rPr>
              <a:t> </a:t>
            </a:r>
            <a:r>
              <a:rPr lang="en-US" sz="900" dirty="0">
                <a:solidFill>
                  <a:srgbClr val="666768"/>
                </a:solidFill>
                <a:latin typeface="Arial Nova Light" panose="020B0304020202020204" pitchFamily="34" charset="0"/>
                <a:ea typeface="Calibri"/>
                <a:cs typeface="Calibri"/>
                <a:sym typeface="Calibri"/>
              </a:rPr>
              <a:t>   </a:t>
            </a:r>
            <a:endParaRPr sz="900" dirty="0">
              <a:latin typeface="Arial Nova Light" panose="020B0304020202020204" pitchFamily="34" charset="0"/>
            </a:endParaRPr>
          </a:p>
          <a:p>
            <a:pPr marL="0" marR="0" lvl="0" indent="0" algn="just" rtl="0">
              <a:lnSpc>
                <a:spcPct val="150000"/>
              </a:lnSpc>
              <a:spcBef>
                <a:spcPts val="0"/>
              </a:spcBef>
              <a:spcAft>
                <a:spcPts val="0"/>
              </a:spcAft>
              <a:buClr>
                <a:srgbClr val="666768"/>
              </a:buClr>
              <a:buSzPts val="1050"/>
              <a:buFont typeface="Arial"/>
              <a:buNone/>
            </a:pPr>
            <a:r>
              <a:rPr lang="en-US" sz="900" dirty="0">
                <a:solidFill>
                  <a:srgbClr val="666768"/>
                </a:solidFill>
                <a:latin typeface="Arial Nova Light" panose="020B0304020202020204" pitchFamily="34" charset="0"/>
                <a:ea typeface="Calibri"/>
                <a:cs typeface="Calibri"/>
                <a:sym typeface="Calibri"/>
              </a:rPr>
              <a:t>Cruz, J.P., </a:t>
            </a:r>
            <a:r>
              <a:rPr lang="en-US" sz="900" dirty="0" err="1">
                <a:solidFill>
                  <a:srgbClr val="666768"/>
                </a:solidFill>
                <a:latin typeface="Arial Nova Light" panose="020B0304020202020204" pitchFamily="34" charset="0"/>
                <a:ea typeface="Calibri"/>
                <a:cs typeface="Calibri"/>
                <a:sym typeface="Calibri"/>
              </a:rPr>
              <a:t>Malafaia</a:t>
            </a:r>
            <a:r>
              <a:rPr lang="en-US" sz="900" dirty="0">
                <a:solidFill>
                  <a:srgbClr val="666768"/>
                </a:solidFill>
                <a:latin typeface="Arial Nova Light" panose="020B0304020202020204" pitchFamily="34" charset="0"/>
                <a:ea typeface="Calibri"/>
                <a:cs typeface="Calibri"/>
                <a:sym typeface="Calibri"/>
              </a:rPr>
              <a:t>, C., Silva, J.E. &amp; Menezes, I. (2020). Between Emotion and Reason: The Role of Affective Networks and Events in Sustaining the Daily Experience of Environmental Activism. In S. Banaji &amp; S. </a:t>
            </a:r>
            <a:r>
              <a:rPr lang="en-US" sz="900" dirty="0" err="1">
                <a:solidFill>
                  <a:srgbClr val="666768"/>
                </a:solidFill>
                <a:latin typeface="Arial Nova Light" panose="020B0304020202020204" pitchFamily="34" charset="0"/>
                <a:ea typeface="Calibri"/>
                <a:cs typeface="Calibri"/>
                <a:sym typeface="Calibri"/>
              </a:rPr>
              <a:t>Mejias</a:t>
            </a:r>
            <a:r>
              <a:rPr lang="en-US" sz="900" dirty="0">
                <a:solidFill>
                  <a:srgbClr val="666768"/>
                </a:solidFill>
                <a:latin typeface="Arial Nova Light" panose="020B0304020202020204" pitchFamily="34" charset="0"/>
                <a:ea typeface="Calibri"/>
                <a:cs typeface="Calibri"/>
                <a:sym typeface="Calibri"/>
              </a:rPr>
              <a:t> (Eds.) </a:t>
            </a:r>
            <a:r>
              <a:rPr lang="en-US" sz="900" i="1" dirty="0">
                <a:solidFill>
                  <a:srgbClr val="666768"/>
                </a:solidFill>
                <a:latin typeface="Arial Nova Light" panose="020B0304020202020204" pitchFamily="34" charset="0"/>
                <a:ea typeface="Calibri"/>
                <a:cs typeface="Calibri"/>
                <a:sym typeface="Calibri"/>
              </a:rPr>
              <a:t>Youth Active Citizenship in Europe Ethnographies of Participation</a:t>
            </a:r>
            <a:r>
              <a:rPr lang="en-US" sz="900" dirty="0">
                <a:solidFill>
                  <a:srgbClr val="666768"/>
                </a:solidFill>
                <a:latin typeface="Arial Nova Light" panose="020B0304020202020204" pitchFamily="34" charset="0"/>
                <a:ea typeface="Calibri"/>
                <a:cs typeface="Calibri"/>
                <a:sym typeface="Calibri"/>
              </a:rPr>
              <a:t>. Palgrave Macmillan. </a:t>
            </a:r>
            <a:r>
              <a:rPr lang="en-US" sz="900" u="sng" dirty="0">
                <a:solidFill>
                  <a:srgbClr val="666768"/>
                </a:solidFill>
                <a:latin typeface="Arial Nova Light" panose="020B0304020202020204" pitchFamily="34" charset="0"/>
                <a:ea typeface="Calibri"/>
                <a:cs typeface="Calibri"/>
                <a:sym typeface="Calibri"/>
                <a:hlinkClick r:id="rId15"/>
              </a:rPr>
              <a:t>https://doi.org/10.1007/978-3-030-35794-8_4</a:t>
            </a:r>
            <a:r>
              <a:rPr lang="en-US" sz="900" u="sng" dirty="0">
                <a:solidFill>
                  <a:srgbClr val="666768"/>
                </a:solidFill>
                <a:latin typeface="Arial Nova Light" panose="020B0304020202020204" pitchFamily="34" charset="0"/>
                <a:ea typeface="Calibri"/>
                <a:cs typeface="Calibri"/>
                <a:sym typeface="Calibri"/>
              </a:rPr>
              <a:t> </a:t>
            </a:r>
            <a:endParaRPr sz="900" dirty="0">
              <a:latin typeface="Arial Nova Light" panose="020B0304020202020204" pitchFamily="34" charset="0"/>
            </a:endParaRPr>
          </a:p>
          <a:p>
            <a:pPr marL="0" marR="0" lvl="0" indent="0" algn="just" rtl="0">
              <a:lnSpc>
                <a:spcPct val="150000"/>
              </a:lnSpc>
              <a:spcBef>
                <a:spcPts val="0"/>
              </a:spcBef>
              <a:spcAft>
                <a:spcPts val="0"/>
              </a:spcAft>
              <a:buClr>
                <a:srgbClr val="666768"/>
              </a:buClr>
              <a:buSzPts val="1050"/>
              <a:buFont typeface="Arial"/>
              <a:buNone/>
            </a:pPr>
            <a:r>
              <a:rPr lang="en-US" sz="900" dirty="0">
                <a:solidFill>
                  <a:srgbClr val="666768"/>
                </a:solidFill>
                <a:latin typeface="Arial Nova Light" panose="020B0304020202020204" pitchFamily="34" charset="0"/>
                <a:ea typeface="Calibri"/>
                <a:cs typeface="Calibri"/>
                <a:sym typeface="Calibri"/>
              </a:rPr>
              <a:t>Informal Meeting of European Union Education Ministers (2015). </a:t>
            </a:r>
            <a:r>
              <a:rPr lang="en-US" sz="900" i="1" dirty="0">
                <a:solidFill>
                  <a:srgbClr val="666768"/>
                </a:solidFill>
                <a:latin typeface="Arial Nova Light" panose="020B0304020202020204" pitchFamily="34" charset="0"/>
                <a:ea typeface="Calibri"/>
                <a:cs typeface="Calibri"/>
                <a:sym typeface="Calibri"/>
              </a:rPr>
              <a:t>Declaration on Promoting Citizenship and the Common Values of Freedom, Tolerance and Non-Discrimination through Education</a:t>
            </a:r>
            <a:r>
              <a:rPr lang="en-US" sz="900" dirty="0">
                <a:solidFill>
                  <a:srgbClr val="666768"/>
                </a:solidFill>
                <a:latin typeface="Arial Nova Light" panose="020B0304020202020204" pitchFamily="34" charset="0"/>
                <a:ea typeface="Calibri"/>
                <a:cs typeface="Calibri"/>
                <a:sym typeface="Calibri"/>
              </a:rPr>
              <a:t>. </a:t>
            </a:r>
            <a:r>
              <a:rPr lang="en-US" sz="900" u="sng" dirty="0">
                <a:solidFill>
                  <a:srgbClr val="666768"/>
                </a:solidFill>
                <a:latin typeface="Arial Nova Light" panose="020B0304020202020204" pitchFamily="34" charset="0"/>
                <a:ea typeface="Calibri"/>
                <a:cs typeface="Calibri"/>
                <a:sym typeface="Calibri"/>
                <a:hlinkClick r:id="rId16"/>
              </a:rPr>
              <a:t>http://ec.europa.eu/education/news/2015/documents/citizenship-education-declaration_en.pdf</a:t>
            </a:r>
            <a:r>
              <a:rPr lang="en-US" sz="900" u="sng" dirty="0">
                <a:solidFill>
                  <a:srgbClr val="666768"/>
                </a:solidFill>
                <a:latin typeface="Arial Nova Light" panose="020B0304020202020204" pitchFamily="34" charset="0"/>
                <a:ea typeface="Calibri"/>
                <a:cs typeface="Calibri"/>
                <a:sym typeface="Calibri"/>
              </a:rPr>
              <a:t> </a:t>
            </a:r>
            <a:endParaRPr sz="900" dirty="0">
              <a:latin typeface="Arial Nova Light" panose="020B0304020202020204" pitchFamily="34" charset="0"/>
            </a:endParaRPr>
          </a:p>
          <a:p>
            <a:pPr algn="just">
              <a:lnSpc>
                <a:spcPct val="150000"/>
              </a:lnSpc>
              <a:buClr>
                <a:srgbClr val="666768"/>
              </a:buClr>
              <a:buSzPts val="1050"/>
            </a:pPr>
            <a:r>
              <a:rPr lang="pt-PT" sz="900" dirty="0">
                <a:solidFill>
                  <a:srgbClr val="666768"/>
                </a:solidFill>
                <a:latin typeface="Arial Nova Light" panose="020B0304020202020204" pitchFamily="34" charset="0"/>
                <a:ea typeface="Calibri"/>
                <a:cs typeface="Calibri"/>
                <a:sym typeface="Calibri"/>
              </a:rPr>
              <a:t>Introduction to </a:t>
            </a:r>
            <a:r>
              <a:rPr lang="pt-PT" sz="900" dirty="0" err="1">
                <a:solidFill>
                  <a:srgbClr val="666768"/>
                </a:solidFill>
                <a:latin typeface="Arial Nova Light" panose="020B0304020202020204" pitchFamily="34" charset="0"/>
                <a:ea typeface="Calibri"/>
                <a:cs typeface="Calibri"/>
                <a:sym typeface="Calibri"/>
              </a:rPr>
              <a:t>Community</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Psychology</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by</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Geraldine</a:t>
            </a:r>
            <a:r>
              <a:rPr lang="pt-PT" sz="900" dirty="0">
                <a:solidFill>
                  <a:srgbClr val="666768"/>
                </a:solidFill>
                <a:latin typeface="Arial Nova Light" panose="020B0304020202020204" pitchFamily="34" charset="0"/>
                <a:ea typeface="Calibri"/>
                <a:cs typeface="Calibri"/>
                <a:sym typeface="Calibri"/>
              </a:rPr>
              <a:t> L. Palmer; </a:t>
            </a:r>
            <a:r>
              <a:rPr lang="pt-PT" sz="900" dirty="0" err="1">
                <a:solidFill>
                  <a:srgbClr val="666768"/>
                </a:solidFill>
                <a:latin typeface="Arial Nova Light" panose="020B0304020202020204" pitchFamily="34" charset="0"/>
                <a:ea typeface="Calibri"/>
                <a:cs typeface="Calibri"/>
                <a:sym typeface="Calibri"/>
              </a:rPr>
              <a:t>Jesica</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Siham</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Ferńandez</a:t>
            </a:r>
            <a:r>
              <a:rPr lang="pt-PT" sz="900" dirty="0">
                <a:solidFill>
                  <a:srgbClr val="666768"/>
                </a:solidFill>
                <a:latin typeface="Arial Nova Light" panose="020B0304020202020204" pitchFamily="34" charset="0"/>
                <a:ea typeface="Calibri"/>
                <a:cs typeface="Calibri"/>
                <a:sym typeface="Calibri"/>
              </a:rPr>
              <a:t>; Gordon Lee; </a:t>
            </a:r>
            <a:r>
              <a:rPr lang="pt-PT" sz="900" dirty="0" err="1">
                <a:solidFill>
                  <a:srgbClr val="666768"/>
                </a:solidFill>
                <a:latin typeface="Arial Nova Light" panose="020B0304020202020204" pitchFamily="34" charset="0"/>
                <a:ea typeface="Calibri"/>
                <a:cs typeface="Calibri"/>
                <a:sym typeface="Calibri"/>
              </a:rPr>
              <a:t>Hana</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Masud</a:t>
            </a:r>
            <a:r>
              <a:rPr lang="pt-PT" sz="900" dirty="0">
                <a:solidFill>
                  <a:srgbClr val="666768"/>
                </a:solidFill>
                <a:latin typeface="Arial Nova Light" panose="020B0304020202020204" pitchFamily="34" charset="0"/>
                <a:ea typeface="Calibri"/>
                <a:cs typeface="Calibri"/>
                <a:sym typeface="Calibri"/>
              </a:rPr>
              <a:t>; Sonja </a:t>
            </a:r>
            <a:r>
              <a:rPr lang="pt-PT" sz="900" dirty="0" err="1">
                <a:solidFill>
                  <a:srgbClr val="666768"/>
                </a:solidFill>
                <a:latin typeface="Arial Nova Light" panose="020B0304020202020204" pitchFamily="34" charset="0"/>
                <a:ea typeface="Calibri"/>
                <a:cs typeface="Calibri"/>
                <a:sym typeface="Calibri"/>
              </a:rPr>
              <a:t>Hilson</a:t>
            </a:r>
            <a:r>
              <a:rPr lang="pt-PT" sz="900" dirty="0">
                <a:solidFill>
                  <a:srgbClr val="666768"/>
                </a:solidFill>
                <a:latin typeface="Arial Nova Light" panose="020B0304020202020204" pitchFamily="34" charset="0"/>
                <a:ea typeface="Calibri"/>
                <a:cs typeface="Calibri"/>
                <a:sym typeface="Calibri"/>
              </a:rPr>
              <a:t>; Catalina Tang; Dominique Thomas; </a:t>
            </a:r>
            <a:r>
              <a:rPr lang="pt-PT" sz="900" dirty="0" err="1">
                <a:solidFill>
                  <a:srgbClr val="666768"/>
                </a:solidFill>
                <a:latin typeface="Arial Nova Light" panose="020B0304020202020204" pitchFamily="34" charset="0"/>
                <a:ea typeface="Calibri"/>
                <a:cs typeface="Calibri"/>
                <a:sym typeface="Calibri"/>
              </a:rPr>
              <a:t>Latriece</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Clark</a:t>
            </a:r>
            <a:r>
              <a:rPr lang="pt-PT" sz="900" dirty="0">
                <a:solidFill>
                  <a:srgbClr val="666768"/>
                </a:solidFill>
                <a:latin typeface="Arial Nova Light" panose="020B0304020202020204" pitchFamily="34" charset="0"/>
                <a:ea typeface="Calibri"/>
                <a:cs typeface="Calibri"/>
                <a:sym typeface="Calibri"/>
              </a:rPr>
              <a:t>; Bianca Guzman; </a:t>
            </a:r>
            <a:r>
              <a:rPr lang="pt-PT" sz="900" dirty="0" err="1">
                <a:solidFill>
                  <a:srgbClr val="666768"/>
                </a:solidFill>
                <a:latin typeface="Arial Nova Light" panose="020B0304020202020204" pitchFamily="34" charset="0"/>
                <a:ea typeface="Calibri"/>
                <a:cs typeface="Calibri"/>
                <a:sym typeface="Calibri"/>
              </a:rPr>
              <a:t>and</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Ireri</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Bernai</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is</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licensed</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under</a:t>
            </a:r>
            <a:r>
              <a:rPr lang="pt-PT" sz="900" dirty="0">
                <a:solidFill>
                  <a:srgbClr val="666768"/>
                </a:solidFill>
                <a:latin typeface="Arial Nova Light" panose="020B0304020202020204" pitchFamily="34" charset="0"/>
                <a:ea typeface="Calibri"/>
                <a:cs typeface="Calibri"/>
                <a:sym typeface="Calibri"/>
              </a:rPr>
              <a:t> a Creative </a:t>
            </a:r>
            <a:r>
              <a:rPr lang="pt-PT" sz="900" dirty="0" err="1">
                <a:solidFill>
                  <a:srgbClr val="666768"/>
                </a:solidFill>
                <a:latin typeface="Arial Nova Light" panose="020B0304020202020204" pitchFamily="34" charset="0"/>
                <a:ea typeface="Calibri"/>
                <a:cs typeface="Calibri"/>
                <a:sym typeface="Calibri"/>
              </a:rPr>
              <a:t>Commons</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Attribution</a:t>
            </a:r>
            <a:r>
              <a:rPr lang="pt-PT" sz="900" dirty="0">
                <a:solidFill>
                  <a:srgbClr val="666768"/>
                </a:solidFill>
                <a:latin typeface="Arial Nova Light" panose="020B0304020202020204" pitchFamily="34" charset="0"/>
                <a:ea typeface="Calibri"/>
                <a:cs typeface="Calibri"/>
                <a:sym typeface="Calibri"/>
              </a:rPr>
              <a:t> 4.0 International </a:t>
            </a:r>
            <a:r>
              <a:rPr lang="pt-PT" sz="900" dirty="0" err="1">
                <a:solidFill>
                  <a:srgbClr val="666768"/>
                </a:solidFill>
                <a:latin typeface="Arial Nova Light" panose="020B0304020202020204" pitchFamily="34" charset="0"/>
                <a:ea typeface="Calibri"/>
                <a:cs typeface="Calibri"/>
                <a:sym typeface="Calibri"/>
              </a:rPr>
              <a:t>License</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except</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where</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otherwise</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noted</a:t>
            </a:r>
            <a:r>
              <a:rPr lang="pt-PT" sz="900" dirty="0">
                <a:solidFill>
                  <a:srgbClr val="666768"/>
                </a:solidFill>
                <a:latin typeface="Arial Nova Light" panose="020B0304020202020204" pitchFamily="34" charset="0"/>
                <a:ea typeface="Calibri"/>
                <a:cs typeface="Calibri"/>
                <a:sym typeface="Calibri"/>
              </a:rPr>
              <a:t>. </a:t>
            </a:r>
            <a:r>
              <a:rPr lang="pt-PT" sz="900" dirty="0">
                <a:solidFill>
                  <a:srgbClr val="666768"/>
                </a:solidFill>
                <a:latin typeface="Arial Nova Light" panose="020B0304020202020204" pitchFamily="34" charset="0"/>
                <a:ea typeface="Calibri"/>
                <a:cs typeface="Calibri"/>
                <a:sym typeface="Calibri"/>
                <a:hlinkClick r:id="rId17"/>
              </a:rPr>
              <a:t>https://press.rebus.community/introductiontocommunitypsychology/chapter/oppression-and-power/</a:t>
            </a:r>
            <a:r>
              <a:rPr lang="pt-PT" sz="900" dirty="0">
                <a:solidFill>
                  <a:srgbClr val="666768"/>
                </a:solidFill>
                <a:latin typeface="Arial Nova Light" panose="020B0304020202020204" pitchFamily="34" charset="0"/>
                <a:ea typeface="Calibri"/>
                <a:cs typeface="Calibri"/>
                <a:sym typeface="Calibri"/>
              </a:rPr>
              <a:t>  </a:t>
            </a:r>
          </a:p>
          <a:p>
            <a:pPr algn="just">
              <a:lnSpc>
                <a:spcPct val="150000"/>
              </a:lnSpc>
              <a:buClr>
                <a:srgbClr val="666768"/>
              </a:buClr>
              <a:buSzPts val="1050"/>
            </a:pPr>
            <a:r>
              <a:rPr lang="pt-PT" sz="900" dirty="0">
                <a:solidFill>
                  <a:srgbClr val="666768"/>
                </a:solidFill>
                <a:latin typeface="Arial Nova Light" panose="020B0304020202020204" pitchFamily="34" charset="0"/>
                <a:ea typeface="Calibri"/>
                <a:cs typeface="Calibri"/>
                <a:sym typeface="Calibri"/>
                <a:hlinkClick r:id="rId18"/>
              </a:rPr>
              <a:t>Intersectionality: </a:t>
            </a:r>
            <a:r>
              <a:rPr lang="pt-PT" sz="900" dirty="0" err="1">
                <a:solidFill>
                  <a:srgbClr val="666768"/>
                </a:solidFill>
                <a:latin typeface="Arial Nova Light" panose="020B0304020202020204" pitchFamily="34" charset="0"/>
                <a:ea typeface="Calibri"/>
                <a:cs typeface="Calibri"/>
                <a:sym typeface="Calibri"/>
                <a:hlinkClick r:id="rId18"/>
              </a:rPr>
              <a:t>What</a:t>
            </a:r>
            <a:r>
              <a:rPr lang="pt-PT" sz="900" dirty="0">
                <a:solidFill>
                  <a:srgbClr val="666768"/>
                </a:solidFill>
                <a:latin typeface="Arial Nova Light" panose="020B0304020202020204" pitchFamily="34" charset="0"/>
                <a:ea typeface="Calibri"/>
                <a:cs typeface="Calibri"/>
                <a:sym typeface="Calibri"/>
                <a:hlinkClick r:id="rId18"/>
              </a:rPr>
              <a:t> </a:t>
            </a:r>
            <a:r>
              <a:rPr lang="pt-PT" sz="900" dirty="0" err="1">
                <a:solidFill>
                  <a:srgbClr val="666768"/>
                </a:solidFill>
                <a:latin typeface="Arial Nova Light" panose="020B0304020202020204" pitchFamily="34" charset="0"/>
                <a:ea typeface="Calibri"/>
                <a:cs typeface="Calibri"/>
                <a:sym typeface="Calibri"/>
                <a:hlinkClick r:id="rId18"/>
              </a:rPr>
              <a:t>is</a:t>
            </a:r>
            <a:r>
              <a:rPr lang="pt-PT" sz="900" dirty="0">
                <a:solidFill>
                  <a:srgbClr val="666768"/>
                </a:solidFill>
                <a:latin typeface="Arial Nova Light" panose="020B0304020202020204" pitchFamily="34" charset="0"/>
                <a:ea typeface="Calibri"/>
                <a:cs typeface="Calibri"/>
                <a:sym typeface="Calibri"/>
                <a:hlinkClick r:id="rId18"/>
              </a:rPr>
              <a:t> </a:t>
            </a:r>
            <a:r>
              <a:rPr lang="pt-PT" sz="900" dirty="0" err="1">
                <a:solidFill>
                  <a:srgbClr val="666768"/>
                </a:solidFill>
                <a:latin typeface="Arial Nova Light" panose="020B0304020202020204" pitchFamily="34" charset="0"/>
                <a:ea typeface="Calibri"/>
                <a:cs typeface="Calibri"/>
                <a:sym typeface="Calibri"/>
                <a:hlinkClick r:id="rId18"/>
              </a:rPr>
              <a:t>it</a:t>
            </a:r>
            <a:r>
              <a:rPr lang="pt-PT" sz="900" dirty="0">
                <a:solidFill>
                  <a:srgbClr val="666768"/>
                </a:solidFill>
                <a:latin typeface="Arial Nova Light" panose="020B0304020202020204" pitchFamily="34" charset="0"/>
                <a:ea typeface="Calibri"/>
                <a:cs typeface="Calibri"/>
                <a:sym typeface="Calibri"/>
                <a:hlinkClick r:id="rId18"/>
              </a:rPr>
              <a:t> </a:t>
            </a:r>
            <a:r>
              <a:rPr lang="pt-PT" sz="900" dirty="0" err="1">
                <a:solidFill>
                  <a:srgbClr val="666768"/>
                </a:solidFill>
                <a:latin typeface="Arial Nova Light" panose="020B0304020202020204" pitchFamily="34" charset="0"/>
                <a:ea typeface="Calibri"/>
                <a:cs typeface="Calibri"/>
                <a:sym typeface="Calibri"/>
                <a:hlinkClick r:id="rId18"/>
              </a:rPr>
              <a:t>and</a:t>
            </a:r>
            <a:r>
              <a:rPr lang="pt-PT" sz="900" dirty="0">
                <a:solidFill>
                  <a:srgbClr val="666768"/>
                </a:solidFill>
                <a:latin typeface="Arial Nova Light" panose="020B0304020202020204" pitchFamily="34" charset="0"/>
                <a:ea typeface="Calibri"/>
                <a:cs typeface="Calibri"/>
                <a:sym typeface="Calibri"/>
                <a:hlinkClick r:id="rId18"/>
              </a:rPr>
              <a:t> </a:t>
            </a:r>
            <a:r>
              <a:rPr lang="pt-PT" sz="900" dirty="0" err="1">
                <a:solidFill>
                  <a:srgbClr val="666768"/>
                </a:solidFill>
                <a:latin typeface="Arial Nova Light" panose="020B0304020202020204" pitchFamily="34" charset="0"/>
                <a:ea typeface="Calibri"/>
                <a:cs typeface="Calibri"/>
                <a:sym typeface="Calibri"/>
                <a:hlinkClick r:id="rId18"/>
              </a:rPr>
              <a:t>why</a:t>
            </a:r>
            <a:r>
              <a:rPr lang="pt-PT" sz="900" dirty="0">
                <a:solidFill>
                  <a:srgbClr val="666768"/>
                </a:solidFill>
                <a:latin typeface="Arial Nova Light" panose="020B0304020202020204" pitchFamily="34" charset="0"/>
                <a:ea typeface="Calibri"/>
                <a:cs typeface="Calibri"/>
                <a:sym typeface="Calibri"/>
                <a:hlinkClick r:id="rId18"/>
              </a:rPr>
              <a:t> </a:t>
            </a:r>
            <a:r>
              <a:rPr lang="pt-PT" sz="900" dirty="0" err="1">
                <a:solidFill>
                  <a:srgbClr val="666768"/>
                </a:solidFill>
                <a:latin typeface="Arial Nova Light" panose="020B0304020202020204" pitchFamily="34" charset="0"/>
                <a:ea typeface="Calibri"/>
                <a:cs typeface="Calibri"/>
                <a:sym typeface="Calibri"/>
                <a:hlinkClick r:id="rId18"/>
              </a:rPr>
              <a:t>it</a:t>
            </a:r>
            <a:r>
              <a:rPr lang="pt-PT" sz="900" dirty="0">
                <a:solidFill>
                  <a:srgbClr val="666768"/>
                </a:solidFill>
                <a:latin typeface="Arial Nova Light" panose="020B0304020202020204" pitchFamily="34" charset="0"/>
                <a:ea typeface="Calibri"/>
                <a:cs typeface="Calibri"/>
                <a:sym typeface="Calibri"/>
                <a:hlinkClick r:id="rId18"/>
              </a:rPr>
              <a:t> </a:t>
            </a:r>
            <a:r>
              <a:rPr lang="pt-PT" sz="900" dirty="0" err="1">
                <a:solidFill>
                  <a:srgbClr val="666768"/>
                </a:solidFill>
                <a:latin typeface="Arial Nova Light" panose="020B0304020202020204" pitchFamily="34" charset="0"/>
                <a:ea typeface="Calibri"/>
                <a:cs typeface="Calibri"/>
                <a:sym typeface="Calibri"/>
                <a:hlinkClick r:id="rId18"/>
              </a:rPr>
              <a:t>matters</a:t>
            </a:r>
            <a:r>
              <a:rPr lang="pt-PT" sz="900" dirty="0">
                <a:solidFill>
                  <a:srgbClr val="666768"/>
                </a:solidFill>
                <a:latin typeface="Arial Nova Light" panose="020B0304020202020204" pitchFamily="34" charset="0"/>
                <a:ea typeface="Calibri"/>
                <a:cs typeface="Calibri"/>
                <a:sym typeface="Calibri"/>
                <a:hlinkClick r:id="rId18"/>
              </a:rPr>
              <a:t>? </a:t>
            </a:r>
            <a:r>
              <a:rPr lang="pt-PT" sz="900" dirty="0" err="1">
                <a:solidFill>
                  <a:srgbClr val="666768"/>
                </a:solidFill>
                <a:latin typeface="Arial Nova Light" panose="020B0304020202020204" pitchFamily="34" charset="0"/>
                <a:ea typeface="Calibri"/>
                <a:cs typeface="Calibri"/>
                <a:sym typeface="Calibri"/>
              </a:rPr>
              <a:t>University</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of</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British</a:t>
            </a:r>
            <a:r>
              <a:rPr lang="pt-PT" sz="900" dirty="0">
                <a:solidFill>
                  <a:srgbClr val="666768"/>
                </a:solidFill>
                <a:latin typeface="Arial Nova Light" panose="020B0304020202020204" pitchFamily="34" charset="0"/>
                <a:ea typeface="Calibri"/>
                <a:cs typeface="Calibri"/>
                <a:sym typeface="Calibri"/>
              </a:rPr>
              <a:t> Columbia</a:t>
            </a:r>
          </a:p>
          <a:p>
            <a:pPr marL="0" marR="0" lvl="0" indent="0" algn="just" rtl="0">
              <a:lnSpc>
                <a:spcPct val="150000"/>
              </a:lnSpc>
              <a:spcBef>
                <a:spcPts val="0"/>
              </a:spcBef>
              <a:spcAft>
                <a:spcPts val="0"/>
              </a:spcAft>
              <a:buClr>
                <a:srgbClr val="666768"/>
              </a:buClr>
              <a:buSzPts val="1050"/>
              <a:buFont typeface="Arial"/>
              <a:buNone/>
            </a:pPr>
            <a:r>
              <a:rPr lang="en-US" sz="900" dirty="0">
                <a:solidFill>
                  <a:srgbClr val="666768"/>
                </a:solidFill>
                <a:latin typeface="Arial Nova Light" panose="020B0304020202020204" pitchFamily="34" charset="0"/>
                <a:ea typeface="Calibri"/>
                <a:cs typeface="Calibri"/>
                <a:sym typeface="Calibri"/>
              </a:rPr>
              <a:t>Ferreira, P.D.; Azevedo, C.N.; Menezes, I. (2012). The developmental quality of participation experiences: Beyond the rhetoric that "participation is always good!". </a:t>
            </a:r>
            <a:r>
              <a:rPr lang="en-US" sz="900" i="1" dirty="0">
                <a:solidFill>
                  <a:srgbClr val="666768"/>
                </a:solidFill>
                <a:latin typeface="Arial Nova Light" panose="020B0304020202020204" pitchFamily="34" charset="0"/>
                <a:ea typeface="Calibri"/>
                <a:cs typeface="Calibri"/>
                <a:sym typeface="Calibri"/>
              </a:rPr>
              <a:t>Journal of Adolescence</a:t>
            </a:r>
            <a:r>
              <a:rPr lang="en-US" sz="900" dirty="0">
                <a:solidFill>
                  <a:srgbClr val="666768"/>
                </a:solidFill>
                <a:latin typeface="Arial Nova Light" panose="020B0304020202020204" pitchFamily="34" charset="0"/>
                <a:ea typeface="Calibri"/>
                <a:cs typeface="Calibri"/>
                <a:sym typeface="Calibri"/>
              </a:rPr>
              <a:t>. 353:599-610. </a:t>
            </a:r>
            <a:r>
              <a:rPr lang="en-US" sz="900" u="sng" dirty="0">
                <a:solidFill>
                  <a:srgbClr val="666768"/>
                </a:solidFill>
                <a:latin typeface="Arial Nova Light" panose="020B0304020202020204" pitchFamily="34" charset="0"/>
                <a:ea typeface="Calibri"/>
                <a:cs typeface="Calibri"/>
                <a:sym typeface="Calibri"/>
                <a:hlinkClick r:id="rId19"/>
              </a:rPr>
              <a:t>https://doi.org/10.1016/j.adolescence.2011.09.004</a:t>
            </a:r>
            <a:r>
              <a:rPr lang="en-US" sz="900" u="sng" dirty="0">
                <a:solidFill>
                  <a:srgbClr val="666768"/>
                </a:solidFill>
                <a:latin typeface="Arial Nova Light" panose="020B0304020202020204" pitchFamily="34" charset="0"/>
                <a:ea typeface="Calibri"/>
                <a:cs typeface="Calibri"/>
                <a:sym typeface="Calibri"/>
              </a:rPr>
              <a:t> </a:t>
            </a:r>
            <a:endParaRPr sz="900" dirty="0">
              <a:latin typeface="Arial Nova Light" panose="020B0304020202020204" pitchFamily="34" charset="0"/>
            </a:endParaRPr>
          </a:p>
          <a:p>
            <a:pPr marL="0" marR="0" lvl="0" indent="0" algn="just" rtl="0">
              <a:lnSpc>
                <a:spcPct val="150000"/>
              </a:lnSpc>
              <a:spcBef>
                <a:spcPts val="0"/>
              </a:spcBef>
              <a:spcAft>
                <a:spcPts val="0"/>
              </a:spcAft>
              <a:buClr>
                <a:srgbClr val="666768"/>
              </a:buClr>
              <a:buSzPts val="1050"/>
              <a:buFont typeface="Arial"/>
              <a:buNone/>
            </a:pPr>
            <a:r>
              <a:rPr lang="en-US" sz="900" dirty="0">
                <a:solidFill>
                  <a:srgbClr val="666768"/>
                </a:solidFill>
                <a:latin typeface="Arial Nova Light" panose="020B0304020202020204" pitchFamily="34" charset="0"/>
                <a:ea typeface="Calibri"/>
                <a:cs typeface="Calibri"/>
                <a:sym typeface="Calibri"/>
              </a:rPr>
              <a:t>Freire, P. (1970/1972). </a:t>
            </a:r>
            <a:r>
              <a:rPr lang="en-US" sz="900" i="1" dirty="0">
                <a:solidFill>
                  <a:srgbClr val="666768"/>
                </a:solidFill>
                <a:latin typeface="Arial Nova Light" panose="020B0304020202020204" pitchFamily="34" charset="0"/>
                <a:ea typeface="Calibri"/>
                <a:cs typeface="Calibri"/>
                <a:sym typeface="Calibri"/>
              </a:rPr>
              <a:t>Pedagogy of the Oppressed</a:t>
            </a:r>
            <a:r>
              <a:rPr lang="en-US" sz="900" dirty="0">
                <a:solidFill>
                  <a:srgbClr val="666768"/>
                </a:solidFill>
                <a:latin typeface="Arial Nova Light" panose="020B0304020202020204" pitchFamily="34" charset="0"/>
                <a:ea typeface="Calibri"/>
                <a:cs typeface="Calibri"/>
                <a:sym typeface="Calibri"/>
              </a:rPr>
              <a:t>. Penguin Books.</a:t>
            </a:r>
            <a:endParaRPr sz="900" dirty="0">
              <a:latin typeface="Arial Nova Light" panose="020B0304020202020204" pitchFamily="34" charset="0"/>
            </a:endParaRPr>
          </a:p>
          <a:p>
            <a:pPr marL="0" marR="0" lvl="0" indent="0" algn="just" rtl="0">
              <a:lnSpc>
                <a:spcPct val="150000"/>
              </a:lnSpc>
              <a:spcBef>
                <a:spcPts val="0"/>
              </a:spcBef>
              <a:spcAft>
                <a:spcPts val="0"/>
              </a:spcAft>
              <a:buClr>
                <a:srgbClr val="666768"/>
              </a:buClr>
              <a:buSzPts val="1050"/>
              <a:buFont typeface="Arial"/>
              <a:buNone/>
            </a:pPr>
            <a:r>
              <a:rPr lang="en-US" sz="900" dirty="0" err="1">
                <a:solidFill>
                  <a:srgbClr val="666768"/>
                </a:solidFill>
                <a:latin typeface="Arial Nova Light" panose="020B0304020202020204" pitchFamily="34" charset="0"/>
                <a:ea typeface="Calibri"/>
                <a:cs typeface="Calibri"/>
                <a:sym typeface="Calibri"/>
              </a:rPr>
              <a:t>Faz-te</a:t>
            </a:r>
            <a:r>
              <a:rPr lang="en-US" sz="900" dirty="0">
                <a:solidFill>
                  <a:srgbClr val="666768"/>
                </a:solidFill>
                <a:latin typeface="Arial Nova Light" panose="020B0304020202020204" pitchFamily="34" charset="0"/>
                <a:ea typeface="Calibri"/>
                <a:cs typeface="Calibri"/>
                <a:sym typeface="Calibri"/>
              </a:rPr>
              <a:t> </a:t>
            </a:r>
            <a:r>
              <a:rPr lang="en-US" sz="900" dirty="0" err="1">
                <a:solidFill>
                  <a:srgbClr val="666768"/>
                </a:solidFill>
                <a:latin typeface="Arial Nova Light" panose="020B0304020202020204" pitchFamily="34" charset="0"/>
                <a:ea typeface="Calibri"/>
                <a:cs typeface="Calibri"/>
                <a:sym typeface="Calibri"/>
              </a:rPr>
              <a:t>ouvir</a:t>
            </a:r>
            <a:r>
              <a:rPr lang="en-US" sz="900" dirty="0">
                <a:solidFill>
                  <a:srgbClr val="666768"/>
                </a:solidFill>
                <a:latin typeface="Arial Nova Light" panose="020B0304020202020204" pitchFamily="34" charset="0"/>
                <a:ea typeface="Calibri"/>
                <a:cs typeface="Calibri"/>
                <a:sym typeface="Calibri"/>
              </a:rPr>
              <a:t>! Manual </a:t>
            </a:r>
            <a:r>
              <a:rPr lang="en-US" sz="900" dirty="0" err="1">
                <a:solidFill>
                  <a:srgbClr val="666768"/>
                </a:solidFill>
                <a:latin typeface="Arial Nova Light" panose="020B0304020202020204" pitchFamily="34" charset="0"/>
                <a:ea typeface="Calibri"/>
                <a:cs typeface="Calibri"/>
                <a:sym typeface="Calibri"/>
              </a:rPr>
              <a:t>sobre</a:t>
            </a:r>
            <a:r>
              <a:rPr lang="en-US" sz="900" dirty="0">
                <a:solidFill>
                  <a:srgbClr val="666768"/>
                </a:solidFill>
                <a:latin typeface="Arial Nova Light" panose="020B0304020202020204" pitchFamily="34" charset="0"/>
                <a:ea typeface="Calibri"/>
                <a:cs typeface="Calibri"/>
                <a:sym typeface="Calibri"/>
              </a:rPr>
              <a:t> a Carta </a:t>
            </a:r>
            <a:r>
              <a:rPr lang="en-US" sz="900" dirty="0" err="1">
                <a:solidFill>
                  <a:srgbClr val="666768"/>
                </a:solidFill>
                <a:latin typeface="Arial Nova Light" panose="020B0304020202020204" pitchFamily="34" charset="0"/>
                <a:ea typeface="Calibri"/>
                <a:cs typeface="Calibri"/>
                <a:sym typeface="Calibri"/>
              </a:rPr>
              <a:t>Europeia</a:t>
            </a:r>
            <a:r>
              <a:rPr lang="en-US" sz="900" dirty="0">
                <a:solidFill>
                  <a:srgbClr val="666768"/>
                </a:solidFill>
                <a:latin typeface="Arial Nova Light" panose="020B0304020202020204" pitchFamily="34" charset="0"/>
                <a:ea typeface="Calibri"/>
                <a:cs typeface="Calibri"/>
                <a:sym typeface="Calibri"/>
              </a:rPr>
              <a:t> </a:t>
            </a:r>
            <a:r>
              <a:rPr lang="en-US" sz="900" dirty="0" err="1">
                <a:solidFill>
                  <a:srgbClr val="666768"/>
                </a:solidFill>
                <a:latin typeface="Arial Nova Light" panose="020B0304020202020204" pitchFamily="34" charset="0"/>
                <a:ea typeface="Calibri"/>
                <a:cs typeface="Calibri"/>
                <a:sym typeface="Calibri"/>
              </a:rPr>
              <a:t>Revista</a:t>
            </a:r>
            <a:r>
              <a:rPr lang="en-US" sz="900" dirty="0">
                <a:solidFill>
                  <a:srgbClr val="666768"/>
                </a:solidFill>
                <a:latin typeface="Arial Nova Light" panose="020B0304020202020204" pitchFamily="34" charset="0"/>
                <a:ea typeface="Calibri"/>
                <a:cs typeface="Calibri"/>
                <a:sym typeface="Calibri"/>
              </a:rPr>
              <a:t> </a:t>
            </a:r>
            <a:r>
              <a:rPr lang="en-US" sz="900" dirty="0" err="1">
                <a:solidFill>
                  <a:srgbClr val="666768"/>
                </a:solidFill>
                <a:latin typeface="Arial Nova Light" panose="020B0304020202020204" pitchFamily="34" charset="0"/>
                <a:ea typeface="Calibri"/>
                <a:cs typeface="Calibri"/>
                <a:sym typeface="Calibri"/>
              </a:rPr>
              <a:t>sobre</a:t>
            </a:r>
            <a:r>
              <a:rPr lang="en-US" sz="900" dirty="0">
                <a:solidFill>
                  <a:srgbClr val="666768"/>
                </a:solidFill>
                <a:latin typeface="Arial Nova Light" panose="020B0304020202020204" pitchFamily="34" charset="0"/>
                <a:ea typeface="Calibri"/>
                <a:cs typeface="Calibri"/>
                <a:sym typeface="Calibri"/>
              </a:rPr>
              <a:t> a </a:t>
            </a:r>
            <a:r>
              <a:rPr lang="en-US" sz="900" dirty="0" err="1">
                <a:solidFill>
                  <a:srgbClr val="666768"/>
                </a:solidFill>
                <a:latin typeface="Arial Nova Light" panose="020B0304020202020204" pitchFamily="34" charset="0"/>
                <a:ea typeface="Calibri"/>
                <a:cs typeface="Calibri"/>
                <a:sym typeface="Calibri"/>
              </a:rPr>
              <a:t>Participação</a:t>
            </a:r>
            <a:r>
              <a:rPr lang="en-US" sz="900" dirty="0">
                <a:solidFill>
                  <a:srgbClr val="666768"/>
                </a:solidFill>
                <a:latin typeface="Arial Nova Light" panose="020B0304020202020204" pitchFamily="34" charset="0"/>
                <a:ea typeface="Calibri"/>
                <a:cs typeface="Calibri"/>
                <a:sym typeface="Calibri"/>
              </a:rPr>
              <a:t> dos e das </a:t>
            </a:r>
            <a:r>
              <a:rPr lang="en-US" sz="900" dirty="0" err="1">
                <a:solidFill>
                  <a:srgbClr val="666768"/>
                </a:solidFill>
                <a:latin typeface="Arial Nova Light" panose="020B0304020202020204" pitchFamily="34" charset="0"/>
                <a:ea typeface="Calibri"/>
                <a:cs typeface="Calibri"/>
                <a:sym typeface="Calibri"/>
              </a:rPr>
              <a:t>Jovens</a:t>
            </a:r>
            <a:r>
              <a:rPr lang="en-US" sz="900" dirty="0">
                <a:solidFill>
                  <a:srgbClr val="666768"/>
                </a:solidFill>
                <a:latin typeface="Arial Nova Light" panose="020B0304020202020204" pitchFamily="34" charset="0"/>
                <a:ea typeface="Calibri"/>
                <a:cs typeface="Calibri"/>
                <a:sym typeface="Calibri"/>
              </a:rPr>
              <a:t> </a:t>
            </a:r>
            <a:r>
              <a:rPr lang="en-US" sz="900" dirty="0" err="1">
                <a:solidFill>
                  <a:srgbClr val="666768"/>
                </a:solidFill>
                <a:latin typeface="Arial Nova Light" panose="020B0304020202020204" pitchFamily="34" charset="0"/>
                <a:ea typeface="Calibri"/>
                <a:cs typeface="Calibri"/>
                <a:sym typeface="Calibri"/>
              </a:rPr>
              <a:t>na</a:t>
            </a:r>
            <a:r>
              <a:rPr lang="en-US" sz="900" dirty="0">
                <a:solidFill>
                  <a:srgbClr val="666768"/>
                </a:solidFill>
                <a:latin typeface="Arial Nova Light" panose="020B0304020202020204" pitchFamily="34" charset="0"/>
                <a:ea typeface="Calibri"/>
                <a:cs typeface="Calibri"/>
                <a:sym typeface="Calibri"/>
              </a:rPr>
              <a:t> Vida Local e Regional. [Listen up! MANUAL on the Revised European Charter for Participation of Young People in Local and Regional Life]. </a:t>
            </a:r>
            <a:r>
              <a:rPr lang="en-US" sz="900" dirty="0" err="1">
                <a:solidFill>
                  <a:srgbClr val="666768"/>
                </a:solidFill>
                <a:latin typeface="Arial Nova Light" panose="020B0304020202020204" pitchFamily="34" charset="0"/>
                <a:ea typeface="Calibri"/>
                <a:cs typeface="Calibri"/>
                <a:sym typeface="Calibri"/>
              </a:rPr>
              <a:t>Edições</a:t>
            </a:r>
            <a:r>
              <a:rPr lang="en-US" sz="900" dirty="0">
                <a:solidFill>
                  <a:srgbClr val="666768"/>
                </a:solidFill>
                <a:latin typeface="Arial Nova Light" panose="020B0304020202020204" pitchFamily="34" charset="0"/>
                <a:ea typeface="Calibri"/>
                <a:cs typeface="Calibri"/>
                <a:sym typeface="Calibri"/>
              </a:rPr>
              <a:t> </a:t>
            </a:r>
            <a:r>
              <a:rPr lang="en-US" sz="900" dirty="0" err="1">
                <a:solidFill>
                  <a:srgbClr val="666768"/>
                </a:solidFill>
                <a:latin typeface="Arial Nova Light" panose="020B0304020202020204" pitchFamily="34" charset="0"/>
                <a:ea typeface="Calibri"/>
                <a:cs typeface="Calibri"/>
                <a:sym typeface="Calibri"/>
              </a:rPr>
              <a:t>Dínamo</a:t>
            </a:r>
            <a:r>
              <a:rPr lang="en-US" sz="900" dirty="0">
                <a:solidFill>
                  <a:srgbClr val="666768"/>
                </a:solidFill>
                <a:latin typeface="Arial Nova Light" panose="020B0304020202020204" pitchFamily="34" charset="0"/>
                <a:ea typeface="Calibri"/>
                <a:cs typeface="Calibri"/>
                <a:sym typeface="Calibri"/>
              </a:rPr>
              <a:t>. </a:t>
            </a:r>
            <a:r>
              <a:rPr lang="en-US" sz="900" u="sng" dirty="0">
                <a:solidFill>
                  <a:srgbClr val="666768"/>
                </a:solidFill>
                <a:latin typeface="Arial Nova Light" panose="020B0304020202020204" pitchFamily="34" charset="0"/>
                <a:ea typeface="Calibri"/>
                <a:cs typeface="Calibri"/>
                <a:sym typeface="Calibri"/>
                <a:hlinkClick r:id="rId20"/>
              </a:rPr>
              <a:t>https://www.animar-dl.pt/recursos/faz-te-ouvir/</a:t>
            </a:r>
            <a:r>
              <a:rPr lang="en-US" sz="900" u="sng" dirty="0">
                <a:solidFill>
                  <a:srgbClr val="666768"/>
                </a:solidFill>
                <a:latin typeface="Arial Nova Light" panose="020B0304020202020204" pitchFamily="34" charset="0"/>
                <a:ea typeface="Calibri"/>
                <a:cs typeface="Calibri"/>
                <a:sym typeface="Calibri"/>
              </a:rPr>
              <a:t> </a:t>
            </a:r>
            <a:endParaRPr sz="900" dirty="0">
              <a:latin typeface="Arial Nova Light" panose="020B0304020202020204" pitchFamily="34" charset="0"/>
            </a:endParaRPr>
          </a:p>
          <a:p>
            <a:pPr marL="0" marR="0" lvl="0" indent="0" algn="just" rtl="0">
              <a:lnSpc>
                <a:spcPct val="150000"/>
              </a:lnSpc>
              <a:spcBef>
                <a:spcPts val="0"/>
              </a:spcBef>
              <a:spcAft>
                <a:spcPts val="0"/>
              </a:spcAft>
              <a:buClr>
                <a:srgbClr val="666768"/>
              </a:buClr>
              <a:buSzPts val="1050"/>
              <a:buFont typeface="Arial"/>
              <a:buNone/>
            </a:pPr>
            <a:r>
              <a:rPr lang="en-US" sz="900" dirty="0">
                <a:solidFill>
                  <a:srgbClr val="666768"/>
                </a:solidFill>
                <a:latin typeface="Arial Nova Light" panose="020B0304020202020204" pitchFamily="34" charset="0"/>
                <a:ea typeface="Calibri"/>
                <a:cs typeface="Calibri"/>
                <a:sym typeface="Calibri"/>
              </a:rPr>
              <a:t>Pisani, M.C. &amp; Raimondo, G. (2018). </a:t>
            </a:r>
            <a:r>
              <a:rPr lang="en-US" sz="900" i="1" dirty="0">
                <a:solidFill>
                  <a:srgbClr val="666768"/>
                </a:solidFill>
                <a:latin typeface="Arial Nova Light" panose="020B0304020202020204" pitchFamily="34" charset="0"/>
                <a:ea typeface="Calibri"/>
                <a:cs typeface="Calibri"/>
                <a:sym typeface="Calibri"/>
              </a:rPr>
              <a:t>CATCH-</a:t>
            </a:r>
            <a:r>
              <a:rPr lang="en-US" sz="900" i="1" dirty="0" err="1">
                <a:solidFill>
                  <a:srgbClr val="666768"/>
                </a:solidFill>
                <a:latin typeface="Arial Nova Light" panose="020B0304020202020204" pitchFamily="34" charset="0"/>
                <a:ea typeface="Calibri"/>
                <a:cs typeface="Calibri"/>
                <a:sym typeface="Calibri"/>
              </a:rPr>
              <a:t>EYoU</a:t>
            </a:r>
            <a:r>
              <a:rPr lang="en-US" sz="900" i="1" dirty="0">
                <a:solidFill>
                  <a:srgbClr val="666768"/>
                </a:solidFill>
                <a:latin typeface="Arial Nova Light" panose="020B0304020202020204" pitchFamily="34" charset="0"/>
                <a:ea typeface="Calibri"/>
                <a:cs typeface="Calibri"/>
                <a:sym typeface="Calibri"/>
              </a:rPr>
              <a:t> Toolkit – practices of active participation - </a:t>
            </a:r>
            <a:r>
              <a:rPr lang="en-US" sz="900" dirty="0">
                <a:solidFill>
                  <a:srgbClr val="666768"/>
                </a:solidFill>
                <a:latin typeface="Arial Nova Light" panose="020B0304020202020204" pitchFamily="34" charset="0"/>
                <a:ea typeface="Calibri"/>
                <a:cs typeface="Calibri"/>
                <a:sym typeface="Calibri"/>
              </a:rPr>
              <a:t>project CATCH-</a:t>
            </a:r>
            <a:r>
              <a:rPr lang="en-US" sz="900" dirty="0" err="1">
                <a:solidFill>
                  <a:srgbClr val="666768"/>
                </a:solidFill>
                <a:latin typeface="Arial Nova Light" panose="020B0304020202020204" pitchFamily="34" charset="0"/>
                <a:ea typeface="Calibri"/>
                <a:cs typeface="Calibri"/>
                <a:sym typeface="Calibri"/>
              </a:rPr>
              <a:t>EYoU</a:t>
            </a:r>
            <a:r>
              <a:rPr lang="en-US" sz="900" dirty="0">
                <a:solidFill>
                  <a:srgbClr val="666768"/>
                </a:solidFill>
                <a:latin typeface="Arial Nova Light" panose="020B0304020202020204" pitchFamily="34" charset="0"/>
                <a:ea typeface="Calibri"/>
                <a:cs typeface="Calibri"/>
                <a:sym typeface="Calibri"/>
              </a:rPr>
              <a:t> – Constructing Active Citizenship with European Youth: Policies, Practices, Challenges and Solution. Funded by the European Union’s Horizon 2020 Research and Innovation </a:t>
            </a:r>
            <a:r>
              <a:rPr lang="en-US" sz="900" dirty="0" err="1">
                <a:solidFill>
                  <a:srgbClr val="666768"/>
                </a:solidFill>
                <a:latin typeface="Arial Nova Light" panose="020B0304020202020204" pitchFamily="34" charset="0"/>
                <a:ea typeface="Calibri"/>
                <a:cs typeface="Calibri"/>
                <a:sym typeface="Calibri"/>
              </a:rPr>
              <a:t>Programme</a:t>
            </a:r>
            <a:r>
              <a:rPr lang="en-US" sz="900" dirty="0">
                <a:solidFill>
                  <a:srgbClr val="666768"/>
                </a:solidFill>
                <a:latin typeface="Arial Nova Light" panose="020B0304020202020204" pitchFamily="34" charset="0"/>
                <a:ea typeface="Calibri"/>
                <a:cs typeface="Calibri"/>
                <a:sym typeface="Calibri"/>
              </a:rPr>
              <a:t> under Grant Agreement n. 649538. </a:t>
            </a:r>
            <a:r>
              <a:rPr lang="en-US" sz="900" u="sng" dirty="0">
                <a:solidFill>
                  <a:srgbClr val="666768"/>
                </a:solidFill>
                <a:latin typeface="Arial Nova Light" panose="020B0304020202020204" pitchFamily="34" charset="0"/>
                <a:ea typeface="Calibri"/>
                <a:cs typeface="Calibri"/>
                <a:sym typeface="Calibri"/>
                <a:hlinkClick r:id="rId21"/>
              </a:rPr>
              <a:t>http://www.catcheyou.eu/the-project/publications/finalconference-toolkit/</a:t>
            </a:r>
            <a:r>
              <a:rPr lang="en-US" sz="900" u="sng" dirty="0">
                <a:solidFill>
                  <a:srgbClr val="666768"/>
                </a:solidFill>
                <a:latin typeface="Arial Nova Light" panose="020B0304020202020204" pitchFamily="34" charset="0"/>
                <a:ea typeface="Calibri"/>
                <a:cs typeface="Calibri"/>
                <a:sym typeface="Calibri"/>
              </a:rPr>
              <a:t> </a:t>
            </a:r>
            <a:endParaRPr sz="900" dirty="0">
              <a:latin typeface="Arial Nova Light" panose="020B0304020202020204" pitchFamily="34" charset="0"/>
            </a:endParaRPr>
          </a:p>
          <a:p>
            <a:pPr algn="just">
              <a:lnSpc>
                <a:spcPct val="150000"/>
              </a:lnSpc>
              <a:buClr>
                <a:srgbClr val="666768"/>
              </a:buClr>
              <a:buSzPts val="1050"/>
            </a:pPr>
            <a:r>
              <a:rPr lang="pt-PT" sz="900" dirty="0">
                <a:solidFill>
                  <a:srgbClr val="666768"/>
                </a:solidFill>
                <a:latin typeface="Arial Nova Light" panose="020B0304020202020204" pitchFamily="34" charset="0"/>
                <a:ea typeface="Calibri"/>
                <a:cs typeface="Calibri"/>
                <a:sym typeface="Calibri"/>
              </a:rPr>
              <a:t>Social </a:t>
            </a:r>
            <a:r>
              <a:rPr lang="pt-PT" sz="900" dirty="0" err="1">
                <a:solidFill>
                  <a:srgbClr val="666768"/>
                </a:solidFill>
                <a:latin typeface="Arial Nova Light" panose="020B0304020202020204" pitchFamily="34" charset="0"/>
                <a:ea typeface="Calibri"/>
                <a:cs typeface="Calibri"/>
                <a:sym typeface="Calibri"/>
              </a:rPr>
              <a:t>Identities</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and</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Systems</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of</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Oppression</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National</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Museum</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of</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African</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American</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History</a:t>
            </a:r>
            <a:r>
              <a:rPr lang="pt-PT" sz="900" dirty="0">
                <a:solidFill>
                  <a:srgbClr val="666768"/>
                </a:solidFill>
                <a:latin typeface="Arial Nova Light" panose="020B0304020202020204" pitchFamily="34" charset="0"/>
                <a:ea typeface="Calibri"/>
                <a:cs typeface="Calibri"/>
                <a:sym typeface="Calibri"/>
              </a:rPr>
              <a:t> &amp; </a:t>
            </a:r>
            <a:r>
              <a:rPr lang="pt-PT" sz="900" dirty="0" err="1">
                <a:solidFill>
                  <a:srgbClr val="666768"/>
                </a:solidFill>
                <a:latin typeface="Arial Nova Light" panose="020B0304020202020204" pitchFamily="34" charset="0"/>
                <a:ea typeface="Calibri"/>
                <a:cs typeface="Calibri"/>
                <a:sym typeface="Calibri"/>
              </a:rPr>
              <a:t>Culture</a:t>
            </a:r>
            <a:r>
              <a:rPr lang="pt-PT" sz="900" dirty="0">
                <a:solidFill>
                  <a:srgbClr val="666768"/>
                </a:solidFill>
                <a:latin typeface="Arial Nova Light" panose="020B0304020202020204" pitchFamily="34" charset="0"/>
                <a:ea typeface="Calibri"/>
                <a:cs typeface="Calibri"/>
                <a:sym typeface="Calibri"/>
              </a:rPr>
              <a:t> Smithsonian: </a:t>
            </a:r>
            <a:r>
              <a:rPr lang="pt-PT" sz="900" dirty="0">
                <a:solidFill>
                  <a:srgbClr val="666768"/>
                </a:solidFill>
                <a:latin typeface="Arial Nova Light" panose="020B0304020202020204" pitchFamily="34" charset="0"/>
                <a:ea typeface="Calibri"/>
                <a:cs typeface="Calibri"/>
                <a:sym typeface="Calibri"/>
                <a:hlinkClick r:id="rId22"/>
              </a:rPr>
              <a:t>https://nmaahc.si.edu/learn/talking-about-race/topics/social-identities-and-systems-oppression</a:t>
            </a:r>
            <a:r>
              <a:rPr lang="pt-PT" sz="900" dirty="0">
                <a:solidFill>
                  <a:srgbClr val="666768"/>
                </a:solidFill>
                <a:latin typeface="Arial Nova Light" panose="020B0304020202020204" pitchFamily="34" charset="0"/>
                <a:ea typeface="Calibri"/>
                <a:cs typeface="Calibri"/>
                <a:sym typeface="Calibri"/>
              </a:rPr>
              <a:t> </a:t>
            </a:r>
          </a:p>
          <a:p>
            <a:pPr marL="0" marR="0" lvl="0" indent="0" algn="just" rtl="0">
              <a:lnSpc>
                <a:spcPct val="150000"/>
              </a:lnSpc>
              <a:spcBef>
                <a:spcPts val="0"/>
              </a:spcBef>
              <a:spcAft>
                <a:spcPts val="0"/>
              </a:spcAft>
              <a:buClr>
                <a:srgbClr val="666768"/>
              </a:buClr>
              <a:buSzPts val="1050"/>
              <a:buFont typeface="Arial"/>
              <a:buNone/>
            </a:pPr>
            <a:r>
              <a:rPr lang="en-US" sz="900" dirty="0">
                <a:solidFill>
                  <a:srgbClr val="666768"/>
                </a:solidFill>
                <a:latin typeface="Arial Nova Light" panose="020B0304020202020204" pitchFamily="34" charset="0"/>
                <a:ea typeface="Calibri"/>
                <a:cs typeface="Calibri"/>
                <a:sym typeface="Calibri"/>
              </a:rPr>
              <a:t>UNESCO (2014). </a:t>
            </a:r>
            <a:r>
              <a:rPr lang="en-US" sz="900" i="1" dirty="0">
                <a:solidFill>
                  <a:srgbClr val="666768"/>
                </a:solidFill>
                <a:latin typeface="Arial Nova Light" panose="020B0304020202020204" pitchFamily="34" charset="0"/>
                <a:ea typeface="Calibri"/>
                <a:cs typeface="Calibri"/>
                <a:sym typeface="Calibri"/>
              </a:rPr>
              <a:t>Global citizenship education: Preparing learners for the challenges of the 21st century</a:t>
            </a:r>
            <a:r>
              <a:rPr lang="en-US" sz="900" dirty="0">
                <a:solidFill>
                  <a:srgbClr val="666768"/>
                </a:solidFill>
                <a:latin typeface="Arial Nova Light" panose="020B0304020202020204" pitchFamily="34" charset="0"/>
                <a:ea typeface="Calibri"/>
                <a:cs typeface="Calibri"/>
                <a:sym typeface="Calibri"/>
              </a:rPr>
              <a:t>. Paris: Autor. </a:t>
            </a:r>
            <a:r>
              <a:rPr lang="en-US" sz="900" u="sng" dirty="0">
                <a:solidFill>
                  <a:srgbClr val="666768"/>
                </a:solidFill>
                <a:latin typeface="Arial Nova Light" panose="020B0304020202020204" pitchFamily="34" charset="0"/>
                <a:ea typeface="Calibri"/>
                <a:cs typeface="Calibri"/>
                <a:sym typeface="Calibri"/>
                <a:hlinkClick r:id="rId23"/>
              </a:rPr>
              <a:t>http://unesdoc.unesco.org/images/0022/002277/227729E.pdf</a:t>
            </a:r>
            <a:r>
              <a:rPr lang="en-US" sz="900" u="sng" dirty="0">
                <a:solidFill>
                  <a:srgbClr val="666768"/>
                </a:solidFill>
                <a:latin typeface="Arial Nova Light" panose="020B0304020202020204" pitchFamily="34" charset="0"/>
                <a:ea typeface="Calibri"/>
                <a:cs typeface="Calibri"/>
                <a:sym typeface="Calibri"/>
              </a:rPr>
              <a:t> </a:t>
            </a:r>
            <a:endParaRPr sz="900" dirty="0">
              <a:latin typeface="Arial Nova Light" panose="020B0304020202020204" pitchFamily="34" charset="0"/>
            </a:endParaRPr>
          </a:p>
          <a:p>
            <a:pPr marL="0" marR="0" lvl="0" indent="0" algn="just" rtl="0">
              <a:lnSpc>
                <a:spcPct val="150000"/>
              </a:lnSpc>
              <a:spcBef>
                <a:spcPts val="0"/>
              </a:spcBef>
              <a:spcAft>
                <a:spcPts val="0"/>
              </a:spcAft>
              <a:buClr>
                <a:srgbClr val="666768"/>
              </a:buClr>
              <a:buSzPts val="1050"/>
              <a:buFont typeface="Arial"/>
              <a:buNone/>
            </a:pPr>
            <a:r>
              <a:rPr lang="en-US" sz="900" dirty="0">
                <a:solidFill>
                  <a:srgbClr val="666768"/>
                </a:solidFill>
                <a:latin typeface="Arial Nova Light" panose="020B0304020202020204" pitchFamily="34" charset="0"/>
                <a:ea typeface="Calibri"/>
                <a:cs typeface="Calibri"/>
                <a:sym typeface="Calibri"/>
              </a:rPr>
              <a:t>United Nations (1948). Universal Declaration of Human Rights. </a:t>
            </a:r>
            <a:r>
              <a:rPr lang="en-US" sz="900" u="sng" dirty="0">
                <a:solidFill>
                  <a:srgbClr val="666768"/>
                </a:solidFill>
                <a:latin typeface="Arial Nova Light" panose="020B0304020202020204" pitchFamily="34" charset="0"/>
                <a:ea typeface="Calibri"/>
                <a:cs typeface="Calibri"/>
                <a:sym typeface="Calibri"/>
                <a:hlinkClick r:id="rId24"/>
              </a:rPr>
              <a:t>https://www.un.org/en/about-us/universal-declaration-of-human-rights</a:t>
            </a:r>
            <a:r>
              <a:rPr lang="en-US" sz="900" u="sng" dirty="0">
                <a:solidFill>
                  <a:srgbClr val="666768"/>
                </a:solidFill>
                <a:latin typeface="Arial Nova Light" panose="020B0304020202020204" pitchFamily="34" charset="0"/>
                <a:ea typeface="Calibri"/>
                <a:cs typeface="Calibri"/>
                <a:sym typeface="Calibri"/>
              </a:rPr>
              <a:t> </a:t>
            </a:r>
            <a:endParaRPr sz="900" dirty="0">
              <a:latin typeface="Arial Nova Light" panose="020B0304020202020204" pitchFamily="34" charset="0"/>
            </a:endParaRPr>
          </a:p>
          <a:p>
            <a:pPr marL="0" marR="0" lvl="0" indent="0" algn="just" rtl="0">
              <a:lnSpc>
                <a:spcPct val="150000"/>
              </a:lnSpc>
              <a:spcBef>
                <a:spcPts val="0"/>
              </a:spcBef>
              <a:spcAft>
                <a:spcPts val="0"/>
              </a:spcAft>
              <a:buClr>
                <a:srgbClr val="666768"/>
              </a:buClr>
              <a:buSzPts val="1050"/>
              <a:buFont typeface="Arial"/>
              <a:buNone/>
            </a:pPr>
            <a:r>
              <a:rPr lang="en-US" sz="900" dirty="0">
                <a:solidFill>
                  <a:srgbClr val="666768"/>
                </a:solidFill>
                <a:latin typeface="Arial Nova Light" panose="020B0304020202020204" pitchFamily="34" charset="0"/>
                <a:ea typeface="Calibri"/>
                <a:cs typeface="Calibri"/>
                <a:sym typeface="Calibri"/>
              </a:rPr>
              <a:t>United Nations (2015). Transforming our world: the 2030 Agenda for Sustainable Development. </a:t>
            </a:r>
            <a:r>
              <a:rPr lang="en-US" sz="900" u="sng" dirty="0">
                <a:solidFill>
                  <a:srgbClr val="666768"/>
                </a:solidFill>
                <a:latin typeface="Arial Nova Light" panose="020B0304020202020204" pitchFamily="34" charset="0"/>
                <a:ea typeface="Calibri"/>
                <a:cs typeface="Calibri"/>
                <a:sym typeface="Calibri"/>
                <a:hlinkClick r:id="rId25"/>
              </a:rPr>
              <a:t>http://www.un.org/ga/search/view_doc.asp?symbol=A/RES/70/1&amp;Lang=E</a:t>
            </a:r>
            <a:r>
              <a:rPr lang="en-US" sz="900" u="sng" dirty="0">
                <a:solidFill>
                  <a:srgbClr val="666768"/>
                </a:solidFill>
                <a:latin typeface="Arial Nova Light" panose="020B0304020202020204" pitchFamily="34" charset="0"/>
                <a:ea typeface="Calibri"/>
                <a:cs typeface="Calibri"/>
                <a:sym typeface="Calibri"/>
              </a:rPr>
              <a:t> </a:t>
            </a:r>
            <a:endParaRPr lang="en-US" sz="900" dirty="0">
              <a:solidFill>
                <a:srgbClr val="666768"/>
              </a:solidFill>
              <a:latin typeface="Arial Nova Light" panose="020B0304020202020204" pitchFamily="34" charset="0"/>
              <a:ea typeface="Calibri"/>
              <a:cs typeface="Calibri"/>
              <a:sym typeface="Calibri"/>
            </a:endParaRPr>
          </a:p>
          <a:p>
            <a:pPr marL="0" marR="0" lvl="0" indent="0" algn="just" rtl="0">
              <a:lnSpc>
                <a:spcPct val="150000"/>
              </a:lnSpc>
              <a:spcBef>
                <a:spcPts val="0"/>
              </a:spcBef>
              <a:spcAft>
                <a:spcPts val="0"/>
              </a:spcAft>
              <a:buClr>
                <a:srgbClr val="666768"/>
              </a:buClr>
              <a:buSzPts val="1050"/>
              <a:buFont typeface="Arial"/>
              <a:buNone/>
            </a:pPr>
            <a:r>
              <a:rPr lang="pt-PT" sz="900" dirty="0" err="1">
                <a:solidFill>
                  <a:srgbClr val="666768"/>
                </a:solidFill>
                <a:latin typeface="Arial Nova Light" panose="020B0304020202020204" pitchFamily="34" charset="0"/>
                <a:ea typeface="Calibri"/>
                <a:cs typeface="Calibri"/>
                <a:sym typeface="Calibri"/>
              </a:rPr>
              <a:t>Wyatt</a:t>
            </a:r>
            <a:r>
              <a:rPr lang="pt-PT" sz="900" dirty="0">
                <a:solidFill>
                  <a:srgbClr val="666768"/>
                </a:solidFill>
                <a:latin typeface="Arial Nova Light" panose="020B0304020202020204" pitchFamily="34" charset="0"/>
                <a:ea typeface="Calibri"/>
                <a:cs typeface="Calibri"/>
                <a:sym typeface="Calibri"/>
              </a:rPr>
              <a:t> TR, Johnson M, </a:t>
            </a:r>
            <a:r>
              <a:rPr lang="pt-PT" sz="900" dirty="0" err="1">
                <a:solidFill>
                  <a:srgbClr val="666768"/>
                </a:solidFill>
                <a:latin typeface="Arial Nova Light" panose="020B0304020202020204" pitchFamily="34" charset="0"/>
                <a:ea typeface="Calibri"/>
                <a:cs typeface="Calibri"/>
                <a:sym typeface="Calibri"/>
              </a:rPr>
              <a:t>Zaidi</a:t>
            </a:r>
            <a:r>
              <a:rPr lang="pt-PT" sz="900" dirty="0">
                <a:solidFill>
                  <a:srgbClr val="666768"/>
                </a:solidFill>
                <a:latin typeface="Arial Nova Light" panose="020B0304020202020204" pitchFamily="34" charset="0"/>
                <a:ea typeface="Calibri"/>
                <a:cs typeface="Calibri"/>
                <a:sym typeface="Calibri"/>
              </a:rPr>
              <a:t> Z. Intersectionality: a </a:t>
            </a:r>
            <a:r>
              <a:rPr lang="pt-PT" sz="900" dirty="0" err="1">
                <a:solidFill>
                  <a:srgbClr val="666768"/>
                </a:solidFill>
                <a:latin typeface="Arial Nova Light" panose="020B0304020202020204" pitchFamily="34" charset="0"/>
                <a:ea typeface="Calibri"/>
                <a:cs typeface="Calibri"/>
                <a:sym typeface="Calibri"/>
              </a:rPr>
              <a:t>means</a:t>
            </a:r>
            <a:r>
              <a:rPr lang="pt-PT" sz="900" dirty="0">
                <a:solidFill>
                  <a:srgbClr val="666768"/>
                </a:solidFill>
                <a:latin typeface="Arial Nova Light" panose="020B0304020202020204" pitchFamily="34" charset="0"/>
                <a:ea typeface="Calibri"/>
                <a:cs typeface="Calibri"/>
                <a:sym typeface="Calibri"/>
              </a:rPr>
              <a:t> for </a:t>
            </a:r>
            <a:r>
              <a:rPr lang="pt-PT" sz="900" dirty="0" err="1">
                <a:solidFill>
                  <a:srgbClr val="666768"/>
                </a:solidFill>
                <a:latin typeface="Arial Nova Light" panose="020B0304020202020204" pitchFamily="34" charset="0"/>
                <a:ea typeface="Calibri"/>
                <a:cs typeface="Calibri"/>
                <a:sym typeface="Calibri"/>
              </a:rPr>
              <a:t>centering</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power</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and</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oppression</a:t>
            </a:r>
            <a:r>
              <a:rPr lang="pt-PT" sz="900" dirty="0">
                <a:solidFill>
                  <a:srgbClr val="666768"/>
                </a:solidFill>
                <a:latin typeface="Arial Nova Light" panose="020B0304020202020204" pitchFamily="34" charset="0"/>
                <a:ea typeface="Calibri"/>
                <a:cs typeface="Calibri"/>
                <a:sym typeface="Calibri"/>
              </a:rPr>
              <a:t> in research. </a:t>
            </a:r>
            <a:r>
              <a:rPr lang="pt-PT" sz="900" dirty="0" err="1">
                <a:solidFill>
                  <a:srgbClr val="666768"/>
                </a:solidFill>
                <a:latin typeface="Arial Nova Light" panose="020B0304020202020204" pitchFamily="34" charset="0"/>
                <a:ea typeface="Calibri"/>
                <a:cs typeface="Calibri"/>
                <a:sym typeface="Calibri"/>
              </a:rPr>
              <a:t>Adv</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Health</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Sci</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Educ</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Theory</a:t>
            </a:r>
            <a:r>
              <a:rPr lang="pt-PT" sz="900" dirty="0">
                <a:solidFill>
                  <a:srgbClr val="666768"/>
                </a:solidFill>
                <a:latin typeface="Arial Nova Light" panose="020B0304020202020204" pitchFamily="34" charset="0"/>
                <a:ea typeface="Calibri"/>
                <a:cs typeface="Calibri"/>
                <a:sym typeface="Calibri"/>
              </a:rPr>
              <a:t> </a:t>
            </a:r>
            <a:r>
              <a:rPr lang="pt-PT" sz="900" dirty="0" err="1">
                <a:solidFill>
                  <a:srgbClr val="666768"/>
                </a:solidFill>
                <a:latin typeface="Arial Nova Light" panose="020B0304020202020204" pitchFamily="34" charset="0"/>
                <a:ea typeface="Calibri"/>
                <a:cs typeface="Calibri"/>
                <a:sym typeface="Calibri"/>
              </a:rPr>
              <a:t>Pract</a:t>
            </a:r>
            <a:r>
              <a:rPr lang="pt-PT" sz="900" dirty="0">
                <a:solidFill>
                  <a:srgbClr val="666768"/>
                </a:solidFill>
                <a:latin typeface="Arial Nova Light" panose="020B0304020202020204" pitchFamily="34" charset="0"/>
                <a:ea typeface="Calibri"/>
                <a:cs typeface="Calibri"/>
                <a:sym typeface="Calibri"/>
              </a:rPr>
              <a:t>. 2022 Aug;27(3):863-875. </a:t>
            </a:r>
            <a:r>
              <a:rPr lang="pt-PT" sz="900" dirty="0" err="1">
                <a:solidFill>
                  <a:srgbClr val="666768"/>
                </a:solidFill>
                <a:latin typeface="Arial Nova Light" panose="020B0304020202020204" pitchFamily="34" charset="0"/>
                <a:ea typeface="Calibri"/>
                <a:cs typeface="Calibri"/>
                <a:sym typeface="Calibri"/>
              </a:rPr>
              <a:t>Epub</a:t>
            </a:r>
            <a:r>
              <a:rPr lang="pt-PT" sz="900" dirty="0">
                <a:solidFill>
                  <a:srgbClr val="666768"/>
                </a:solidFill>
                <a:latin typeface="Arial Nova Light" panose="020B0304020202020204" pitchFamily="34" charset="0"/>
                <a:ea typeface="Calibri"/>
                <a:cs typeface="Calibri"/>
                <a:sym typeface="Calibri"/>
              </a:rPr>
              <a:t> 2022 </a:t>
            </a:r>
            <a:r>
              <a:rPr lang="pt-PT" sz="900" dirty="0" err="1">
                <a:solidFill>
                  <a:srgbClr val="666768"/>
                </a:solidFill>
                <a:latin typeface="Arial Nova Light" panose="020B0304020202020204" pitchFamily="34" charset="0"/>
                <a:ea typeface="Calibri"/>
                <a:cs typeface="Calibri"/>
                <a:sym typeface="Calibri"/>
              </a:rPr>
              <a:t>Apr</a:t>
            </a:r>
            <a:r>
              <a:rPr lang="pt-PT" sz="900" dirty="0">
                <a:solidFill>
                  <a:srgbClr val="666768"/>
                </a:solidFill>
                <a:latin typeface="Arial Nova Light" panose="020B0304020202020204" pitchFamily="34" charset="0"/>
                <a:ea typeface="Calibri"/>
                <a:cs typeface="Calibri"/>
                <a:sym typeface="Calibri"/>
              </a:rPr>
              <a:t> 2. PMID: 35366113. </a:t>
            </a:r>
            <a:r>
              <a:rPr lang="pt-PT" sz="900" dirty="0">
                <a:solidFill>
                  <a:srgbClr val="666768"/>
                </a:solidFill>
                <a:latin typeface="Arial Nova Light" panose="020B0304020202020204" pitchFamily="34" charset="0"/>
                <a:ea typeface="Calibri"/>
                <a:cs typeface="Calibri"/>
                <a:sym typeface="Calibri"/>
                <a:hlinkClick r:id="rId26"/>
              </a:rPr>
              <a:t>https://doi.org/10.1007/s10459-022-10110-0</a:t>
            </a:r>
            <a:r>
              <a:rPr lang="pt-PT" sz="900" dirty="0">
                <a:solidFill>
                  <a:srgbClr val="666768"/>
                </a:solidFill>
                <a:latin typeface="Arial Nova Light" panose="020B0304020202020204" pitchFamily="34" charset="0"/>
                <a:ea typeface="Calibri"/>
                <a:cs typeface="Calibri"/>
                <a:sym typeface="Calibri"/>
              </a:rPr>
              <a:t>   </a:t>
            </a:r>
          </a:p>
          <a:p>
            <a:pPr marL="0" marR="0" lvl="0" indent="0" algn="just" rtl="0">
              <a:lnSpc>
                <a:spcPct val="150000"/>
              </a:lnSpc>
              <a:spcBef>
                <a:spcPts val="0"/>
              </a:spcBef>
              <a:spcAft>
                <a:spcPts val="0"/>
              </a:spcAft>
              <a:buClr>
                <a:srgbClr val="666768"/>
              </a:buClr>
              <a:buSzPts val="1050"/>
              <a:buFont typeface="Arial"/>
              <a:buNone/>
            </a:pPr>
            <a:endParaRPr sz="1000" dirty="0">
              <a:solidFill>
                <a:srgbClr val="666768"/>
              </a:solidFill>
              <a:latin typeface="Arial Nova Light" panose="020B0304020202020204" pitchFamily="34" charset="0"/>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body" idx="1"/>
          </p:nvPr>
        </p:nvSpPr>
        <p:spPr>
          <a:xfrm>
            <a:off x="6827923" y="3429000"/>
            <a:ext cx="4151647" cy="395563"/>
          </a:xfrm>
          <a:prstGeom prst="rect">
            <a:avLst/>
          </a:prstGeom>
          <a:noFill/>
          <a:ln>
            <a:noFill/>
          </a:ln>
        </p:spPr>
        <p:txBody>
          <a:bodyPr spcFirstLastPara="1" wrap="square" lIns="91425" tIns="45700" rIns="91425" bIns="45700" anchor="t" anchorCtr="0">
            <a:noAutofit/>
          </a:bodyPr>
          <a:lstStyle/>
          <a:p>
            <a:pPr marL="0" lvl="0" indent="0">
              <a:buClr>
                <a:schemeClr val="lt1"/>
              </a:buClr>
            </a:pPr>
            <a:r>
              <a:rPr lang="en-US" dirty="0">
                <a:solidFill>
                  <a:schemeClr val="lt1"/>
                </a:solidFill>
                <a:latin typeface="Arial Nova Light" panose="020B0304020202020204" pitchFamily="34" charset="0"/>
                <a:ea typeface="Arial"/>
                <a:cs typeface="Arial"/>
                <a:sym typeface="Arial"/>
              </a:rPr>
              <a:t>Obrigada!
</a:t>
            </a:r>
            <a:endParaRPr dirty="0">
              <a:latin typeface="Arial Nova Light" panose="020B0304020202020204" pitchFamily="34" charset="0"/>
            </a:endParaRPr>
          </a:p>
        </p:txBody>
      </p:sp>
      <p:sp>
        <p:nvSpPr>
          <p:cNvPr id="228" name="Google Shape;228;p11"/>
          <p:cNvSpPr/>
          <p:nvPr/>
        </p:nvSpPr>
        <p:spPr>
          <a:xfrm>
            <a:off x="8679796" y="4162754"/>
            <a:ext cx="750250" cy="46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E879D"/>
              </a:solidFill>
              <a:latin typeface="Calibri"/>
              <a:ea typeface="Calibri"/>
              <a:cs typeface="Calibri"/>
              <a:sym typeface="Calibri"/>
            </a:endParaRPr>
          </a:p>
        </p:txBody>
      </p:sp>
      <p:sp>
        <p:nvSpPr>
          <p:cNvPr id="229" name="Google Shape;229;p11"/>
          <p:cNvSpPr txBox="1"/>
          <p:nvPr/>
        </p:nvSpPr>
        <p:spPr>
          <a:xfrm>
            <a:off x="7096259" y="4656309"/>
            <a:ext cx="4667574" cy="410841"/>
          </a:xfrm>
          <a:prstGeom prst="rect">
            <a:avLst/>
          </a:prstGeom>
          <a:noFill/>
          <a:ln>
            <a:noFill/>
          </a:ln>
        </p:spPr>
        <p:txBody>
          <a:bodyPr spcFirstLastPara="1" wrap="square" lIns="91425" tIns="45700" rIns="91425" bIns="45700" anchor="t" anchorCtr="0">
            <a:spAutoFit/>
          </a:bodyPr>
          <a:lstStyle/>
          <a:p>
            <a:pPr marL="0" marR="0" lvl="0" indent="0" algn="r" rtl="0">
              <a:lnSpc>
                <a:spcPct val="115000"/>
              </a:lnSpc>
              <a:spcBef>
                <a:spcPts val="0"/>
              </a:spcBef>
              <a:spcAft>
                <a:spcPts val="0"/>
              </a:spcAft>
              <a:buNone/>
            </a:pPr>
            <a:r>
              <a:rPr lang="en-US" sz="1800" b="1" u="sng" dirty="0">
                <a:solidFill>
                  <a:schemeClr val="lt1"/>
                </a:solidFill>
                <a:latin typeface="Arial Nova Light" panose="020B0304020202020204" pitchFamily="34" charset="0"/>
                <a:sym typeface="Arial"/>
                <a:hlinkClick r:id="rId3">
                  <a:extLst>
                    <a:ext uri="{A12FA001-AC4F-418D-AE19-62706E023703}">
                      <ahyp:hlinkClr xmlns:ahyp="http://schemas.microsoft.com/office/drawing/2018/hyperlinkcolor" val="tx"/>
                    </a:ext>
                  </a:extLst>
                </a:hlinkClick>
              </a:rPr>
              <a:t>Website: https://www.youlead-project.eu/</a:t>
            </a:r>
            <a:endParaRPr sz="1800" b="1" dirty="0">
              <a:solidFill>
                <a:schemeClr val="lt1"/>
              </a:solidFill>
              <a:latin typeface="Arial Nova Light" panose="020B0304020202020204" pitchFamily="34" charset="0"/>
              <a:sym typeface="Arial"/>
            </a:endParaRPr>
          </a:p>
        </p:txBody>
      </p:sp>
      <p:pic>
        <p:nvPicPr>
          <p:cNvPr id="230" name="Google Shape;230;p11"/>
          <p:cNvPicPr preferRelativeResize="0"/>
          <p:nvPr/>
        </p:nvPicPr>
        <p:blipFill rotWithShape="1">
          <a:blip r:embed="rId4">
            <a:alphaModFix/>
          </a:blip>
          <a:srcRect/>
          <a:stretch/>
        </p:blipFill>
        <p:spPr>
          <a:xfrm>
            <a:off x="0" y="82265"/>
            <a:ext cx="2614558" cy="1139884"/>
          </a:xfrm>
          <a:prstGeom prst="rect">
            <a:avLst/>
          </a:prstGeom>
          <a:noFill/>
          <a:ln>
            <a:noFill/>
          </a:ln>
        </p:spPr>
      </p:pic>
      <p:pic>
        <p:nvPicPr>
          <p:cNvPr id="231" name="Google Shape;231;p11"/>
          <p:cNvPicPr preferRelativeResize="0"/>
          <p:nvPr/>
        </p:nvPicPr>
        <p:blipFill rotWithShape="1">
          <a:blip r:embed="rId5">
            <a:alphaModFix/>
          </a:blip>
          <a:srcRect/>
          <a:stretch/>
        </p:blipFill>
        <p:spPr>
          <a:xfrm>
            <a:off x="32497" y="6147337"/>
            <a:ext cx="2466975" cy="516890"/>
          </a:xfrm>
          <a:prstGeom prst="rect">
            <a:avLst/>
          </a:prstGeom>
          <a:noFill/>
          <a:ln>
            <a:noFill/>
          </a:ln>
        </p:spPr>
      </p:pic>
      <p:pic>
        <p:nvPicPr>
          <p:cNvPr id="232" name="Google Shape;232;p11"/>
          <p:cNvPicPr preferRelativeResize="0"/>
          <p:nvPr/>
        </p:nvPicPr>
        <p:blipFill rotWithShape="1">
          <a:blip r:embed="rId6">
            <a:alphaModFix/>
          </a:blip>
          <a:srcRect/>
          <a:stretch/>
        </p:blipFill>
        <p:spPr>
          <a:xfrm>
            <a:off x="2486400" y="6148607"/>
            <a:ext cx="5337175" cy="670560"/>
          </a:xfrm>
          <a:prstGeom prst="rect">
            <a:avLst/>
          </a:prstGeom>
          <a:noFill/>
          <a:ln>
            <a:noFill/>
          </a:ln>
        </p:spPr>
      </p:pic>
      <p:pic>
        <p:nvPicPr>
          <p:cNvPr id="233" name="Google Shape;233;p11"/>
          <p:cNvPicPr preferRelativeResize="0"/>
          <p:nvPr/>
        </p:nvPicPr>
        <p:blipFill rotWithShape="1">
          <a:blip r:embed="rId7">
            <a:alphaModFix/>
          </a:blip>
          <a:srcRect/>
          <a:stretch/>
        </p:blipFill>
        <p:spPr>
          <a:xfrm>
            <a:off x="11195743" y="6118762"/>
            <a:ext cx="863600" cy="370205"/>
          </a:xfrm>
          <a:prstGeom prst="rect">
            <a:avLst/>
          </a:prstGeom>
          <a:noFill/>
          <a:ln>
            <a:noFill/>
          </a:ln>
        </p:spPr>
      </p:pic>
      <p:pic>
        <p:nvPicPr>
          <p:cNvPr id="234" name="Google Shape;234;p11"/>
          <p:cNvPicPr preferRelativeResize="0"/>
          <p:nvPr/>
        </p:nvPicPr>
        <p:blipFill rotWithShape="1">
          <a:blip r:embed="rId8">
            <a:alphaModFix/>
          </a:blip>
          <a:srcRect/>
          <a:stretch/>
        </p:blipFill>
        <p:spPr>
          <a:xfrm>
            <a:off x="9976543" y="6156862"/>
            <a:ext cx="1131570" cy="299720"/>
          </a:xfrm>
          <a:prstGeom prst="rect">
            <a:avLst/>
          </a:prstGeom>
          <a:noFill/>
          <a:ln>
            <a:noFill/>
          </a:ln>
        </p:spPr>
      </p:pic>
      <p:pic>
        <p:nvPicPr>
          <p:cNvPr id="235" name="Google Shape;235;p11"/>
          <p:cNvPicPr preferRelativeResize="0"/>
          <p:nvPr/>
        </p:nvPicPr>
        <p:blipFill rotWithShape="1">
          <a:blip r:embed="rId9">
            <a:alphaModFix/>
          </a:blip>
          <a:srcRect/>
          <a:stretch/>
        </p:blipFill>
        <p:spPr>
          <a:xfrm>
            <a:off x="8643043" y="6147337"/>
            <a:ext cx="1243965" cy="323850"/>
          </a:xfrm>
          <a:prstGeom prst="rect">
            <a:avLst/>
          </a:prstGeom>
          <a:noFill/>
          <a:ln>
            <a:noFill/>
          </a:ln>
        </p:spPr>
      </p:pic>
      <p:pic>
        <p:nvPicPr>
          <p:cNvPr id="236" name="Google Shape;236;p11"/>
          <p:cNvPicPr preferRelativeResize="0"/>
          <p:nvPr/>
        </p:nvPicPr>
        <p:blipFill rotWithShape="1">
          <a:blip r:embed="rId10">
            <a:alphaModFix/>
          </a:blip>
          <a:srcRect/>
          <a:stretch/>
        </p:blipFill>
        <p:spPr>
          <a:xfrm>
            <a:off x="6919018" y="6156862"/>
            <a:ext cx="741680" cy="305435"/>
          </a:xfrm>
          <a:prstGeom prst="rect">
            <a:avLst/>
          </a:prstGeom>
          <a:noFill/>
          <a:ln>
            <a:noFill/>
          </a:ln>
        </p:spPr>
      </p:pic>
      <p:pic>
        <p:nvPicPr>
          <p:cNvPr id="237" name="Google Shape;237;p11"/>
          <p:cNvPicPr preferRelativeResize="0"/>
          <p:nvPr/>
        </p:nvPicPr>
        <p:blipFill rotWithShape="1">
          <a:blip r:embed="rId11">
            <a:alphaModFix/>
          </a:blip>
          <a:srcRect/>
          <a:stretch/>
        </p:blipFill>
        <p:spPr>
          <a:xfrm>
            <a:off x="7757218" y="6118762"/>
            <a:ext cx="836295" cy="337820"/>
          </a:xfrm>
          <a:prstGeom prst="rect">
            <a:avLst/>
          </a:prstGeom>
          <a:noFill/>
          <a:ln>
            <a:noFill/>
          </a:ln>
        </p:spPr>
      </p:pic>
      <p:pic>
        <p:nvPicPr>
          <p:cNvPr id="238" name="Google Shape;238;p11"/>
          <p:cNvPicPr preferRelativeResize="0"/>
          <p:nvPr/>
        </p:nvPicPr>
        <p:blipFill rotWithShape="1">
          <a:blip r:embed="rId12">
            <a:alphaModFix/>
          </a:blip>
          <a:srcRect/>
          <a:stretch/>
        </p:blipFill>
        <p:spPr>
          <a:xfrm>
            <a:off x="5337868" y="6080662"/>
            <a:ext cx="1314450" cy="4400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a:p>
          <a:p>
            <a:pPr marL="228600" lvl="0" indent="-114300" algn="l" rtl="0">
              <a:lnSpc>
                <a:spcPct val="90000"/>
              </a:lnSpc>
              <a:spcBef>
                <a:spcPts val="1000"/>
              </a:spcBef>
              <a:spcAft>
                <a:spcPts val="0"/>
              </a:spcAft>
              <a:buClr>
                <a:srgbClr val="3F3F3F"/>
              </a:buClr>
              <a:buSzPts val="1800"/>
              <a:buNone/>
            </a:pPr>
            <a:endParaRPr/>
          </a:p>
        </p:txBody>
      </p:sp>
      <p:pic>
        <p:nvPicPr>
          <p:cNvPr id="73" name="Google Shape;73;p2"/>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74" name="Google Shape;74;p2"/>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75" name="Google Shape;75;p2"/>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76" name="Google Shape;76;p2"/>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77" name="Google Shape;77;p2"/>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78" name="Google Shape;78;p2"/>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79" name="Google Shape;79;p2"/>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80" name="Google Shape;80;p2"/>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81" name="Google Shape;81;p2"/>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82" name="Google Shape;82;p2"/>
          <p:cNvSpPr txBox="1"/>
          <p:nvPr/>
        </p:nvSpPr>
        <p:spPr>
          <a:xfrm>
            <a:off x="555627" y="2377562"/>
            <a:ext cx="6234930" cy="2169784"/>
          </a:xfrm>
          <a:prstGeom prst="rect">
            <a:avLst/>
          </a:prstGeom>
          <a:noFill/>
          <a:ln>
            <a:noFill/>
          </a:ln>
        </p:spPr>
        <p:txBody>
          <a:bodyPr spcFirstLastPara="1" wrap="square" lIns="91425" tIns="45700" rIns="91425" bIns="45700" anchor="t" anchorCtr="0">
            <a:spAutoFit/>
          </a:bodyPr>
          <a:lstStyle/>
          <a:p>
            <a:pPr marL="228600" marR="3810" lvl="0" algn="just">
              <a:lnSpc>
                <a:spcPct val="150000"/>
              </a:lnSpc>
            </a:pPr>
            <a:r>
              <a:rPr lang="pt-PT" sz="1800" b="1" dirty="0">
                <a:solidFill>
                  <a:srgbClr val="666768"/>
                </a:solidFill>
                <a:latin typeface="Arial Nova Light" panose="020B0304020202020204" pitchFamily="34" charset="0"/>
                <a:ea typeface="Calibri"/>
                <a:cs typeface="Calibri"/>
                <a:sym typeface="Calibri"/>
              </a:rPr>
              <a:t>Formas convencionais de participação política:
</a:t>
            </a:r>
            <a:endParaRPr lang="en-US" sz="1800" dirty="0">
              <a:solidFill>
                <a:srgbClr val="666768"/>
              </a:solidFill>
              <a:latin typeface="Arial Nova Light" panose="020B0304020202020204" pitchFamily="34" charset="0"/>
              <a:ea typeface="Calibri"/>
              <a:cs typeface="Calibri"/>
              <a:sym typeface="Calibri"/>
            </a:endParaRPr>
          </a:p>
          <a:p>
            <a:pPr marL="514350" marR="3810" lvl="0" indent="-285750" algn="just">
              <a:lnSpc>
                <a:spcPct val="150000"/>
              </a:lnSpc>
              <a:buFont typeface="Arial" panose="020B0604020202020204" pitchFamily="34" charset="0"/>
              <a:buChar char="•"/>
            </a:pPr>
            <a:r>
              <a:rPr lang="pt-PT" sz="1800" b="1" dirty="0">
                <a:solidFill>
                  <a:srgbClr val="666768"/>
                </a:solidFill>
                <a:latin typeface="Arial Nova Light" panose="020B0304020202020204" pitchFamily="34" charset="0"/>
                <a:ea typeface="Calibri"/>
                <a:cs typeface="Calibri"/>
                <a:sym typeface="Calibri"/>
              </a:rPr>
              <a:t>Participação política ativa </a:t>
            </a:r>
            <a:r>
              <a:rPr lang="pt-PT" sz="1800" dirty="0">
                <a:solidFill>
                  <a:srgbClr val="666768"/>
                </a:solidFill>
                <a:latin typeface="Arial Nova Light" panose="020B0304020202020204" pitchFamily="34" charset="0"/>
                <a:ea typeface="Calibri"/>
                <a:cs typeface="Calibri"/>
                <a:sym typeface="Calibri"/>
              </a:rPr>
              <a:t>(direito de voto) </a:t>
            </a:r>
            <a:r>
              <a:rPr lang="pt-PT" sz="1800" b="1" dirty="0">
                <a:solidFill>
                  <a:srgbClr val="666768"/>
                </a:solidFill>
                <a:latin typeface="Arial Nova Light" panose="020B0304020202020204" pitchFamily="34" charset="0"/>
                <a:ea typeface="Calibri"/>
                <a:cs typeface="Calibri"/>
                <a:sym typeface="Calibri"/>
              </a:rPr>
              <a:t>
Participação política passiva </a:t>
            </a:r>
            <a:r>
              <a:rPr lang="pt-PT" sz="1800" dirty="0">
                <a:solidFill>
                  <a:srgbClr val="666768"/>
                </a:solidFill>
                <a:latin typeface="Arial Nova Light" panose="020B0304020202020204" pitchFamily="34" charset="0"/>
                <a:ea typeface="Calibri"/>
                <a:cs typeface="Calibri"/>
                <a:sym typeface="Calibri"/>
              </a:rPr>
              <a:t>(direito de elegibilidade para as instituições políticas)</a:t>
            </a:r>
            <a:endParaRPr sz="700" dirty="0"/>
          </a:p>
        </p:txBody>
      </p:sp>
      <p:sp>
        <p:nvSpPr>
          <p:cNvPr id="83" name="Google Shape;83;p2"/>
          <p:cNvSpPr txBox="1"/>
          <p:nvPr/>
        </p:nvSpPr>
        <p:spPr>
          <a:xfrm>
            <a:off x="760750" y="1057525"/>
            <a:ext cx="8801100" cy="357900"/>
          </a:xfrm>
          <a:prstGeom prst="rect">
            <a:avLst/>
          </a:prstGeom>
          <a:noFill/>
          <a:ln>
            <a:noFill/>
          </a:ln>
        </p:spPr>
        <p:txBody>
          <a:bodyPr spcFirstLastPara="1" wrap="square" lIns="91425" tIns="45700" rIns="91425" bIns="45700" anchor="t" anchorCtr="0">
            <a:noAutofit/>
          </a:bodyPr>
          <a:lstStyle/>
          <a:p>
            <a:pPr lvl="0">
              <a:lnSpc>
                <a:spcPct val="90000"/>
              </a:lnSpc>
              <a:buClr>
                <a:srgbClr val="666768"/>
              </a:buClr>
              <a:buSzPts val="2400"/>
            </a:pPr>
            <a:r>
              <a:rPr lang="pt-PT" sz="2400" b="1" dirty="0">
                <a:solidFill>
                  <a:srgbClr val="666768"/>
                </a:solidFill>
                <a:latin typeface="Arial Nova Light" panose="020B0304020202020204" pitchFamily="34" charset="0"/>
              </a:rPr>
              <a:t>Participação política Convencional e Não-Convencional
</a:t>
            </a:r>
            <a:endParaRPr sz="2400" b="1" i="0" u="none" strike="noStrike" cap="none" dirty="0">
              <a:solidFill>
                <a:srgbClr val="666768"/>
              </a:solidFill>
              <a:latin typeface="Calibri"/>
              <a:ea typeface="Calibri"/>
              <a:cs typeface="Calibri"/>
              <a:sym typeface="Calibri"/>
            </a:endParaRPr>
          </a:p>
        </p:txBody>
      </p:sp>
      <p:pic>
        <p:nvPicPr>
          <p:cNvPr id="3" name="Imagem 2" descr="Uma imagem com texto, cartão-de-visita&#10;&#10;Descrição gerada automaticamente">
            <a:extLst>
              <a:ext uri="{FF2B5EF4-FFF2-40B4-BE49-F238E27FC236}">
                <a16:creationId xmlns:a16="http://schemas.microsoft.com/office/drawing/2014/main" id="{25A8BA86-F1B2-3FC4-5674-3DBBF777AD9B}"/>
              </a:ext>
            </a:extLst>
          </p:cNvPr>
          <p:cNvPicPr>
            <a:picLocks noChangeAspect="1"/>
          </p:cNvPicPr>
          <p:nvPr/>
        </p:nvPicPr>
        <p:blipFill>
          <a:blip r:embed="rId12"/>
          <a:stretch>
            <a:fillRect/>
          </a:stretch>
        </p:blipFill>
        <p:spPr>
          <a:xfrm>
            <a:off x="6919018" y="2046123"/>
            <a:ext cx="4470400" cy="3352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dirty="0"/>
          </a:p>
          <a:p>
            <a:pPr marL="228600" lvl="0" indent="-114300" algn="l" rtl="0">
              <a:lnSpc>
                <a:spcPct val="90000"/>
              </a:lnSpc>
              <a:spcBef>
                <a:spcPts val="1000"/>
              </a:spcBef>
              <a:spcAft>
                <a:spcPts val="0"/>
              </a:spcAft>
              <a:buClr>
                <a:srgbClr val="3F3F3F"/>
              </a:buClr>
              <a:buSzPts val="1800"/>
              <a:buNone/>
            </a:pPr>
            <a:endParaRPr dirty="0"/>
          </a:p>
        </p:txBody>
      </p:sp>
      <p:pic>
        <p:nvPicPr>
          <p:cNvPr id="73" name="Google Shape;73;p2"/>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74" name="Google Shape;74;p2"/>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75" name="Google Shape;75;p2"/>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76" name="Google Shape;76;p2"/>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77" name="Google Shape;77;p2"/>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78" name="Google Shape;78;p2"/>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79" name="Google Shape;79;p2"/>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80" name="Google Shape;80;p2"/>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81" name="Google Shape;81;p2"/>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82" name="Google Shape;82;p2"/>
          <p:cNvSpPr txBox="1"/>
          <p:nvPr/>
        </p:nvSpPr>
        <p:spPr>
          <a:xfrm>
            <a:off x="431321" y="1483370"/>
            <a:ext cx="8903180" cy="2354450"/>
          </a:xfrm>
          <a:prstGeom prst="rect">
            <a:avLst/>
          </a:prstGeom>
          <a:noFill/>
          <a:ln>
            <a:noFill/>
          </a:ln>
        </p:spPr>
        <p:txBody>
          <a:bodyPr spcFirstLastPara="1" wrap="square" lIns="91425" tIns="45700" rIns="91425" bIns="45700" anchor="t" anchorCtr="0">
            <a:spAutoFit/>
          </a:bodyPr>
          <a:lstStyle/>
          <a:p>
            <a:pPr marL="228600" marR="3810" lvl="0" algn="just">
              <a:lnSpc>
                <a:spcPct val="150000"/>
              </a:lnSpc>
            </a:pPr>
            <a:r>
              <a:rPr lang="pt-PT" b="1" dirty="0">
                <a:solidFill>
                  <a:srgbClr val="666768"/>
                </a:solidFill>
                <a:latin typeface="Arial Nova Light" panose="020B0304020202020204" pitchFamily="34" charset="0"/>
                <a:ea typeface="Calibri"/>
                <a:cs typeface="Calibri"/>
                <a:sym typeface="Calibri"/>
              </a:rPr>
              <a:t>Formas não convencionais de participação: </a:t>
            </a:r>
            <a:r>
              <a:rPr lang="pt-PT" dirty="0">
                <a:solidFill>
                  <a:srgbClr val="666768"/>
                </a:solidFill>
                <a:latin typeface="Arial Nova Light" panose="020B0304020202020204" pitchFamily="34" charset="0"/>
                <a:ea typeface="Calibri"/>
                <a:cs typeface="Calibri"/>
                <a:sym typeface="Calibri"/>
              </a:rPr>
              <a:t>As pessoas podem participar de muitas formas na tomada de decisões sobre questões que são importantes para elas e para toda a comunidade local.  Para os jovens, algumas formas de participação parecem ser mais atraentes e significativas do que outras; Algumas podem ser mais relevantes num contexto específico do que outras e cada uma tem algum potencial, bem como limitações. As formas mais comuns de participação dos jovens observadas nas sociedades europeias contemporâneas são as seguintes:</a:t>
            </a:r>
            <a:r>
              <a:rPr lang="pt-PT" b="1" dirty="0">
                <a:solidFill>
                  <a:srgbClr val="666768"/>
                </a:solidFill>
                <a:latin typeface="Arial Nova Light" panose="020B0304020202020204" pitchFamily="34" charset="0"/>
                <a:ea typeface="Calibri"/>
                <a:cs typeface="Calibri"/>
                <a:sym typeface="Calibri"/>
              </a:rPr>
              <a:t>
</a:t>
            </a:r>
            <a:endParaRPr sz="1600" dirty="0">
              <a:latin typeface="Arial Nova Light" panose="020B0304020202020204" pitchFamily="34" charset="0"/>
            </a:endParaRPr>
          </a:p>
        </p:txBody>
      </p:sp>
      <p:sp>
        <p:nvSpPr>
          <p:cNvPr id="83" name="Google Shape;83;p2"/>
          <p:cNvSpPr txBox="1"/>
          <p:nvPr/>
        </p:nvSpPr>
        <p:spPr>
          <a:xfrm>
            <a:off x="651645" y="1049052"/>
            <a:ext cx="8801100" cy="357900"/>
          </a:xfrm>
          <a:prstGeom prst="rect">
            <a:avLst/>
          </a:prstGeom>
          <a:noFill/>
          <a:ln>
            <a:noFill/>
          </a:ln>
        </p:spPr>
        <p:txBody>
          <a:bodyPr spcFirstLastPara="1" wrap="square" lIns="91425" tIns="45700" rIns="91425" bIns="45700" anchor="t" anchorCtr="0">
            <a:noAutofit/>
          </a:bodyPr>
          <a:lstStyle/>
          <a:p>
            <a:pPr lvl="0">
              <a:lnSpc>
                <a:spcPct val="90000"/>
              </a:lnSpc>
              <a:buClr>
                <a:srgbClr val="666768"/>
              </a:buClr>
              <a:buSzPts val="2400"/>
            </a:pPr>
            <a:r>
              <a:rPr lang="pt-PT" sz="2400" b="1" dirty="0">
                <a:solidFill>
                  <a:srgbClr val="666768"/>
                </a:solidFill>
                <a:latin typeface="Arial Nova Light" panose="020B0304020202020204" pitchFamily="34" charset="0"/>
              </a:rPr>
              <a:t>Participação política Convencional e Não-Convencional</a:t>
            </a:r>
            <a:endParaRPr lang="pt-PT" sz="2400" b="1" i="0" u="none" strike="noStrike" cap="none" dirty="0">
              <a:solidFill>
                <a:srgbClr val="666768"/>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1" i="0" u="none" strike="noStrike" cap="none" dirty="0">
              <a:solidFill>
                <a:srgbClr val="666768"/>
              </a:solidFill>
              <a:latin typeface="Calibri"/>
              <a:ea typeface="Calibri"/>
              <a:cs typeface="Calibri"/>
              <a:sym typeface="Calibri"/>
            </a:endParaRPr>
          </a:p>
        </p:txBody>
      </p:sp>
      <p:pic>
        <p:nvPicPr>
          <p:cNvPr id="3" name="Imagem 2" descr="Uma imagem com texto, símbolo, diferente&#10;&#10;Descrição gerada automaticamente">
            <a:extLst>
              <a:ext uri="{FF2B5EF4-FFF2-40B4-BE49-F238E27FC236}">
                <a16:creationId xmlns:a16="http://schemas.microsoft.com/office/drawing/2014/main" id="{8C2DA97D-1678-D8ED-25CE-F23D85FD8399}"/>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315123" y="1688916"/>
            <a:ext cx="4965811" cy="3724358"/>
          </a:xfrm>
          <a:prstGeom prst="rect">
            <a:avLst/>
          </a:prstGeom>
        </p:spPr>
      </p:pic>
      <p:sp>
        <p:nvSpPr>
          <p:cNvPr id="2" name="CaixaDeTexto 1">
            <a:extLst>
              <a:ext uri="{FF2B5EF4-FFF2-40B4-BE49-F238E27FC236}">
                <a16:creationId xmlns:a16="http://schemas.microsoft.com/office/drawing/2014/main" id="{7EC700DF-3FF8-6174-5426-D6432AE4B5F2}"/>
              </a:ext>
            </a:extLst>
          </p:cNvPr>
          <p:cNvSpPr txBox="1"/>
          <p:nvPr/>
        </p:nvSpPr>
        <p:spPr>
          <a:xfrm>
            <a:off x="651645" y="3523636"/>
            <a:ext cx="6103088" cy="1991058"/>
          </a:xfrm>
          <a:prstGeom prst="rect">
            <a:avLst/>
          </a:prstGeom>
          <a:noFill/>
        </p:spPr>
        <p:txBody>
          <a:bodyPr wrap="square">
            <a:spAutoFit/>
          </a:bodyPr>
          <a:lstStyle/>
          <a:p>
            <a:pPr marL="228600" marR="3810" lvl="0" algn="just">
              <a:lnSpc>
                <a:spcPct val="150000"/>
              </a:lnSpc>
              <a:buClr>
                <a:srgbClr val="666768"/>
              </a:buClr>
              <a:buSzPts val="1300"/>
            </a:pPr>
            <a:r>
              <a:rPr lang="pt-PT" dirty="0">
                <a:solidFill>
                  <a:srgbClr val="666768"/>
                </a:solidFill>
                <a:latin typeface="Arial Nova Light" panose="020B0304020202020204" pitchFamily="34" charset="0"/>
                <a:ea typeface="Calibri"/>
                <a:cs typeface="Calibri"/>
                <a:sym typeface="Calibri"/>
              </a:rPr>
              <a:t>Trabalho voluntário
Educação Não Formal
Educação entre pares 
Participação em Conselhos da Juventude
Grupos de Consultoria 
Atividades de Campanha</a:t>
            </a:r>
            <a:endParaRPr lang="en-US" dirty="0">
              <a:solidFill>
                <a:srgbClr val="666768"/>
              </a:solidFill>
              <a:latin typeface="Arial Nova Light" panose="020B0304020202020204" pitchFamily="34" charset="0"/>
              <a:ea typeface="Calibri"/>
              <a:cs typeface="Calibri"/>
            </a:endParaRPr>
          </a:p>
        </p:txBody>
      </p:sp>
      <p:grpSp>
        <p:nvGrpSpPr>
          <p:cNvPr id="17" name="Google Shape;1326;p42">
            <a:extLst>
              <a:ext uri="{FF2B5EF4-FFF2-40B4-BE49-F238E27FC236}">
                <a16:creationId xmlns:a16="http://schemas.microsoft.com/office/drawing/2014/main" id="{B033623B-126E-A365-9E26-7464B3A8EB44}"/>
              </a:ext>
            </a:extLst>
          </p:cNvPr>
          <p:cNvGrpSpPr/>
          <p:nvPr/>
        </p:nvGrpSpPr>
        <p:grpSpPr>
          <a:xfrm>
            <a:off x="5902330" y="5023109"/>
            <a:ext cx="659626" cy="664215"/>
            <a:chOff x="3232513" y="3446391"/>
            <a:chExt cx="509857" cy="513404"/>
          </a:xfrm>
          <a:solidFill>
            <a:schemeClr val="bg1"/>
          </a:solidFill>
        </p:grpSpPr>
        <p:sp>
          <p:nvSpPr>
            <p:cNvPr id="18" name="Google Shape;1327;p42">
              <a:extLst>
                <a:ext uri="{FF2B5EF4-FFF2-40B4-BE49-F238E27FC236}">
                  <a16:creationId xmlns:a16="http://schemas.microsoft.com/office/drawing/2014/main" id="{8C827CD5-367C-F6A4-CEF6-595C00DBF26C}"/>
                </a:ext>
              </a:extLst>
            </p:cNvPr>
            <p:cNvSpPr/>
            <p:nvPr/>
          </p:nvSpPr>
          <p:spPr>
            <a:xfrm>
              <a:off x="3282438" y="3843652"/>
              <a:ext cx="77539" cy="116143"/>
            </a:xfrm>
            <a:custGeom>
              <a:avLst/>
              <a:gdLst/>
              <a:ahLst/>
              <a:cxnLst/>
              <a:rect l="l" t="t" r="r" b="b"/>
              <a:pathLst>
                <a:path w="77539" h="116143" extrusionOk="0">
                  <a:moveTo>
                    <a:pt x="77539" y="116144"/>
                  </a:moveTo>
                  <a:lnTo>
                    <a:pt x="0" y="12758"/>
                  </a:lnTo>
                  <a:lnTo>
                    <a:pt x="16997" y="0"/>
                  </a:lnTo>
                  <a:lnTo>
                    <a:pt x="56294" y="52406"/>
                  </a:lnTo>
                  <a:lnTo>
                    <a:pt x="56294" y="6379"/>
                  </a:lnTo>
                  <a:lnTo>
                    <a:pt x="77539" y="6379"/>
                  </a:lnTo>
                  <a:lnTo>
                    <a:pt x="77539" y="116144"/>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9" name="Google Shape;1328;p42">
              <a:extLst>
                <a:ext uri="{FF2B5EF4-FFF2-40B4-BE49-F238E27FC236}">
                  <a16:creationId xmlns:a16="http://schemas.microsoft.com/office/drawing/2014/main" id="{06896980-AD25-8575-72F7-B4326343531C}"/>
                </a:ext>
              </a:extLst>
            </p:cNvPr>
            <p:cNvSpPr/>
            <p:nvPr/>
          </p:nvSpPr>
          <p:spPr>
            <a:xfrm>
              <a:off x="3232513" y="3605709"/>
              <a:ext cx="169956" cy="254939"/>
            </a:xfrm>
            <a:custGeom>
              <a:avLst/>
              <a:gdLst/>
              <a:ahLst/>
              <a:cxnLst/>
              <a:rect l="l" t="t" r="r" b="b"/>
              <a:pathLst>
                <a:path w="169956" h="254939" extrusionOk="0">
                  <a:moveTo>
                    <a:pt x="79483" y="254815"/>
                  </a:moveTo>
                  <a:lnTo>
                    <a:pt x="41634" y="254939"/>
                  </a:lnTo>
                  <a:cubicBezTo>
                    <a:pt x="18682" y="254939"/>
                    <a:pt x="0" y="236257"/>
                    <a:pt x="0" y="213306"/>
                  </a:cubicBezTo>
                  <a:lnTo>
                    <a:pt x="0" y="42409"/>
                  </a:lnTo>
                  <a:cubicBezTo>
                    <a:pt x="0" y="19023"/>
                    <a:pt x="19023" y="0"/>
                    <a:pt x="42409" y="0"/>
                  </a:cubicBezTo>
                  <a:lnTo>
                    <a:pt x="169956" y="0"/>
                  </a:lnTo>
                  <a:lnTo>
                    <a:pt x="169956" y="21246"/>
                  </a:lnTo>
                  <a:lnTo>
                    <a:pt x="42409" y="21246"/>
                  </a:lnTo>
                  <a:cubicBezTo>
                    <a:pt x="30737" y="21246"/>
                    <a:pt x="21246" y="30737"/>
                    <a:pt x="21246" y="42409"/>
                  </a:cubicBezTo>
                  <a:lnTo>
                    <a:pt x="21246" y="213306"/>
                  </a:lnTo>
                  <a:cubicBezTo>
                    <a:pt x="21246" y="224554"/>
                    <a:pt x="30385" y="233694"/>
                    <a:pt x="41634" y="233694"/>
                  </a:cubicBezTo>
                  <a:lnTo>
                    <a:pt x="63737" y="233694"/>
                  </a:lnTo>
                  <a:lnTo>
                    <a:pt x="79483" y="254815"/>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 name="Google Shape;1329;p42">
              <a:extLst>
                <a:ext uri="{FF2B5EF4-FFF2-40B4-BE49-F238E27FC236}">
                  <a16:creationId xmlns:a16="http://schemas.microsoft.com/office/drawing/2014/main" id="{C8A23A91-D246-3261-F727-207A6D53BA6B}"/>
                </a:ext>
              </a:extLst>
            </p:cNvPr>
            <p:cNvSpPr/>
            <p:nvPr/>
          </p:nvSpPr>
          <p:spPr>
            <a:xfrm>
              <a:off x="3338731" y="3680064"/>
              <a:ext cx="244311" cy="180584"/>
            </a:xfrm>
            <a:custGeom>
              <a:avLst/>
              <a:gdLst/>
              <a:ahLst/>
              <a:cxnLst/>
              <a:rect l="l" t="t" r="r" b="b"/>
              <a:pathLst>
                <a:path w="244311" h="180584" extrusionOk="0">
                  <a:moveTo>
                    <a:pt x="202791" y="180584"/>
                  </a:moveTo>
                  <a:lnTo>
                    <a:pt x="0" y="180584"/>
                  </a:lnTo>
                  <a:lnTo>
                    <a:pt x="0" y="159338"/>
                  </a:lnTo>
                  <a:lnTo>
                    <a:pt x="202781" y="159338"/>
                  </a:lnTo>
                  <a:cubicBezTo>
                    <a:pt x="213967" y="159338"/>
                    <a:pt x="223065" y="150240"/>
                    <a:pt x="223065" y="139054"/>
                  </a:cubicBezTo>
                  <a:lnTo>
                    <a:pt x="223065" y="0"/>
                  </a:lnTo>
                  <a:lnTo>
                    <a:pt x="244311" y="0"/>
                  </a:lnTo>
                  <a:lnTo>
                    <a:pt x="244311" y="139054"/>
                  </a:lnTo>
                  <a:cubicBezTo>
                    <a:pt x="244311" y="161954"/>
                    <a:pt x="225691" y="180574"/>
                    <a:pt x="202791" y="180574"/>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grpSp>
          <p:nvGrpSpPr>
            <p:cNvPr id="21" name="Google Shape;1330;p42">
              <a:extLst>
                <a:ext uri="{FF2B5EF4-FFF2-40B4-BE49-F238E27FC236}">
                  <a16:creationId xmlns:a16="http://schemas.microsoft.com/office/drawing/2014/main" id="{C7EBAE4E-14E1-E184-C1B7-9B8A40C91EE4}"/>
                </a:ext>
              </a:extLst>
            </p:cNvPr>
            <p:cNvGrpSpPr/>
            <p:nvPr/>
          </p:nvGrpSpPr>
          <p:grpSpPr>
            <a:xfrm>
              <a:off x="3391851" y="3446391"/>
              <a:ext cx="350519" cy="339902"/>
              <a:chOff x="3391851" y="3446391"/>
              <a:chExt cx="350519" cy="339902"/>
            </a:xfrm>
            <a:grpFill/>
          </p:grpSpPr>
          <p:sp>
            <p:nvSpPr>
              <p:cNvPr id="24" name="Google Shape;1331;p42">
                <a:extLst>
                  <a:ext uri="{FF2B5EF4-FFF2-40B4-BE49-F238E27FC236}">
                    <a16:creationId xmlns:a16="http://schemas.microsoft.com/office/drawing/2014/main" id="{E334224F-5340-145E-7780-66E8A82F86F4}"/>
                  </a:ext>
                </a:extLst>
              </p:cNvPr>
              <p:cNvSpPr/>
              <p:nvPr/>
            </p:nvSpPr>
            <p:spPr>
              <a:xfrm>
                <a:off x="3604288" y="3669498"/>
                <a:ext cx="76650" cy="116795"/>
              </a:xfrm>
              <a:custGeom>
                <a:avLst/>
                <a:gdLst/>
                <a:ahLst/>
                <a:cxnLst/>
                <a:rect l="l" t="t" r="r" b="b"/>
                <a:pathLst>
                  <a:path w="76650" h="116795" extrusionOk="0">
                    <a:moveTo>
                      <a:pt x="0" y="116795"/>
                    </a:moveTo>
                    <a:lnTo>
                      <a:pt x="0" y="10576"/>
                    </a:lnTo>
                    <a:lnTo>
                      <a:pt x="21246" y="10576"/>
                    </a:lnTo>
                    <a:lnTo>
                      <a:pt x="21246" y="53068"/>
                    </a:lnTo>
                    <a:lnTo>
                      <a:pt x="63810" y="0"/>
                    </a:lnTo>
                    <a:lnTo>
                      <a:pt x="76650" y="17844"/>
                    </a:lnTo>
                    <a:lnTo>
                      <a:pt x="0" y="116795"/>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5" name="Google Shape;1332;p42">
                <a:extLst>
                  <a:ext uri="{FF2B5EF4-FFF2-40B4-BE49-F238E27FC236}">
                    <a16:creationId xmlns:a16="http://schemas.microsoft.com/office/drawing/2014/main" id="{D3218D8F-D4CB-3995-7100-6AD8454FED0A}"/>
                  </a:ext>
                </a:extLst>
              </p:cNvPr>
              <p:cNvSpPr/>
              <p:nvPr/>
            </p:nvSpPr>
            <p:spPr>
              <a:xfrm>
                <a:off x="3391851" y="3446391"/>
                <a:ext cx="350519" cy="244311"/>
              </a:xfrm>
              <a:custGeom>
                <a:avLst/>
                <a:gdLst/>
                <a:ahLst/>
                <a:cxnLst/>
                <a:rect l="l" t="t" r="r" b="b"/>
                <a:pathLst>
                  <a:path w="350519" h="244311" extrusionOk="0">
                    <a:moveTo>
                      <a:pt x="309858" y="244311"/>
                    </a:moveTo>
                    <a:lnTo>
                      <a:pt x="276164" y="244311"/>
                    </a:lnTo>
                    <a:lnTo>
                      <a:pt x="276164" y="223065"/>
                    </a:lnTo>
                    <a:lnTo>
                      <a:pt x="309858" y="223065"/>
                    </a:lnTo>
                    <a:cubicBezTo>
                      <a:pt x="320558" y="223065"/>
                      <a:pt x="329274" y="214350"/>
                      <a:pt x="329274" y="203650"/>
                    </a:cubicBezTo>
                    <a:lnTo>
                      <a:pt x="329274" y="42481"/>
                    </a:lnTo>
                    <a:cubicBezTo>
                      <a:pt x="329274" y="30768"/>
                      <a:pt x="319742" y="21246"/>
                      <a:pt x="308038" y="21246"/>
                    </a:cubicBezTo>
                    <a:lnTo>
                      <a:pt x="42481" y="21246"/>
                    </a:lnTo>
                    <a:cubicBezTo>
                      <a:pt x="30768" y="21246"/>
                      <a:pt x="21246" y="30778"/>
                      <a:pt x="21246" y="42481"/>
                    </a:cubicBezTo>
                    <a:lnTo>
                      <a:pt x="21246" y="201644"/>
                    </a:lnTo>
                    <a:cubicBezTo>
                      <a:pt x="21246" y="213450"/>
                      <a:pt x="30685" y="223055"/>
                      <a:pt x="42492" y="223055"/>
                    </a:cubicBezTo>
                    <a:lnTo>
                      <a:pt x="233693" y="223055"/>
                    </a:lnTo>
                    <a:lnTo>
                      <a:pt x="233693" y="244301"/>
                    </a:lnTo>
                    <a:lnTo>
                      <a:pt x="42657" y="244301"/>
                    </a:lnTo>
                    <a:cubicBezTo>
                      <a:pt x="19137" y="244301"/>
                      <a:pt x="0" y="225164"/>
                      <a:pt x="0" y="201644"/>
                    </a:cubicBezTo>
                    <a:lnTo>
                      <a:pt x="0" y="42481"/>
                    </a:lnTo>
                    <a:cubicBezTo>
                      <a:pt x="0" y="19054"/>
                      <a:pt x="19054" y="0"/>
                      <a:pt x="42481" y="0"/>
                    </a:cubicBezTo>
                    <a:lnTo>
                      <a:pt x="308038" y="0"/>
                    </a:lnTo>
                    <a:cubicBezTo>
                      <a:pt x="331466" y="0"/>
                      <a:pt x="350520" y="19054"/>
                      <a:pt x="350520" y="42481"/>
                    </a:cubicBezTo>
                    <a:lnTo>
                      <a:pt x="350520" y="203650"/>
                    </a:lnTo>
                    <a:cubicBezTo>
                      <a:pt x="350520" y="226074"/>
                      <a:pt x="332282" y="244311"/>
                      <a:pt x="309858" y="24431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6" name="Google Shape;1333;p42">
                <a:extLst>
                  <a:ext uri="{FF2B5EF4-FFF2-40B4-BE49-F238E27FC236}">
                    <a16:creationId xmlns:a16="http://schemas.microsoft.com/office/drawing/2014/main" id="{90F1B675-EAF3-E5D3-3A59-236385BB218E}"/>
                  </a:ext>
                </a:extLst>
              </p:cNvPr>
              <p:cNvSpPr/>
              <p:nvPr/>
            </p:nvSpPr>
            <p:spPr>
              <a:xfrm>
                <a:off x="3519305" y="3510118"/>
                <a:ext cx="95600" cy="21245"/>
              </a:xfrm>
              <a:custGeom>
                <a:avLst/>
                <a:gdLst/>
                <a:ahLst/>
                <a:cxnLst/>
                <a:rect l="l" t="t" r="r" b="b"/>
                <a:pathLst>
                  <a:path w="95600" h="21245" extrusionOk="0">
                    <a:moveTo>
                      <a:pt x="0" y="0"/>
                    </a:moveTo>
                    <a:lnTo>
                      <a:pt x="95601" y="0"/>
                    </a:lnTo>
                    <a:lnTo>
                      <a:pt x="95601" y="21246"/>
                    </a:lnTo>
                    <a:lnTo>
                      <a:pt x="0" y="21246"/>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7" name="Google Shape;1334;p42">
                <a:extLst>
                  <a:ext uri="{FF2B5EF4-FFF2-40B4-BE49-F238E27FC236}">
                    <a16:creationId xmlns:a16="http://schemas.microsoft.com/office/drawing/2014/main" id="{BE0622D3-CB3C-D025-AA5B-7B3BBD264AD3}"/>
                  </a:ext>
                </a:extLst>
              </p:cNvPr>
              <p:cNvSpPr/>
              <p:nvPr/>
            </p:nvSpPr>
            <p:spPr>
              <a:xfrm>
                <a:off x="3466196" y="3552610"/>
                <a:ext cx="201819" cy="21245"/>
              </a:xfrm>
              <a:custGeom>
                <a:avLst/>
                <a:gdLst/>
                <a:ahLst/>
                <a:cxnLst/>
                <a:rect l="l" t="t" r="r" b="b"/>
                <a:pathLst>
                  <a:path w="201819" h="21245" extrusionOk="0">
                    <a:moveTo>
                      <a:pt x="0" y="0"/>
                    </a:moveTo>
                    <a:lnTo>
                      <a:pt x="201820" y="0"/>
                    </a:lnTo>
                    <a:lnTo>
                      <a:pt x="201820" y="21246"/>
                    </a:lnTo>
                    <a:lnTo>
                      <a:pt x="0" y="21246"/>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8" name="Google Shape;1335;p42">
                <a:extLst>
                  <a:ext uri="{FF2B5EF4-FFF2-40B4-BE49-F238E27FC236}">
                    <a16:creationId xmlns:a16="http://schemas.microsoft.com/office/drawing/2014/main" id="{FB4A876A-1310-3383-FBD3-9BEBF3A1FC01}"/>
                  </a:ext>
                </a:extLst>
              </p:cNvPr>
              <p:cNvSpPr/>
              <p:nvPr/>
            </p:nvSpPr>
            <p:spPr>
              <a:xfrm>
                <a:off x="3466196" y="3595102"/>
                <a:ext cx="201819" cy="21245"/>
              </a:xfrm>
              <a:custGeom>
                <a:avLst/>
                <a:gdLst/>
                <a:ahLst/>
                <a:cxnLst/>
                <a:rect l="l" t="t" r="r" b="b"/>
                <a:pathLst>
                  <a:path w="201819" h="21245" extrusionOk="0">
                    <a:moveTo>
                      <a:pt x="0" y="0"/>
                    </a:moveTo>
                    <a:lnTo>
                      <a:pt x="201820" y="0"/>
                    </a:lnTo>
                    <a:lnTo>
                      <a:pt x="201820" y="21246"/>
                    </a:lnTo>
                    <a:lnTo>
                      <a:pt x="0" y="21246"/>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grpSp>
        <p:sp>
          <p:nvSpPr>
            <p:cNvPr id="22" name="Google Shape;1336;p42">
              <a:extLst>
                <a:ext uri="{FF2B5EF4-FFF2-40B4-BE49-F238E27FC236}">
                  <a16:creationId xmlns:a16="http://schemas.microsoft.com/office/drawing/2014/main" id="{C5ABDD26-DCD1-B3B7-F0A6-B3C0A0FE4B50}"/>
                </a:ext>
              </a:extLst>
            </p:cNvPr>
            <p:cNvSpPr/>
            <p:nvPr/>
          </p:nvSpPr>
          <p:spPr>
            <a:xfrm>
              <a:off x="3306868" y="3722566"/>
              <a:ext cx="201819" cy="21245"/>
            </a:xfrm>
            <a:custGeom>
              <a:avLst/>
              <a:gdLst/>
              <a:ahLst/>
              <a:cxnLst/>
              <a:rect l="l" t="t" r="r" b="b"/>
              <a:pathLst>
                <a:path w="201819" h="21245" extrusionOk="0">
                  <a:moveTo>
                    <a:pt x="0" y="0"/>
                  </a:moveTo>
                  <a:lnTo>
                    <a:pt x="201820" y="0"/>
                  </a:lnTo>
                  <a:lnTo>
                    <a:pt x="201820" y="21246"/>
                  </a:lnTo>
                  <a:lnTo>
                    <a:pt x="0" y="21246"/>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3" name="Google Shape;1337;p42">
              <a:extLst>
                <a:ext uri="{FF2B5EF4-FFF2-40B4-BE49-F238E27FC236}">
                  <a16:creationId xmlns:a16="http://schemas.microsoft.com/office/drawing/2014/main" id="{87F3F11F-1F5D-CCEE-779F-3BADEAA44228}"/>
                </a:ext>
              </a:extLst>
            </p:cNvPr>
            <p:cNvSpPr/>
            <p:nvPr/>
          </p:nvSpPr>
          <p:spPr>
            <a:xfrm>
              <a:off x="3306868" y="3765058"/>
              <a:ext cx="201819" cy="21245"/>
            </a:xfrm>
            <a:custGeom>
              <a:avLst/>
              <a:gdLst/>
              <a:ahLst/>
              <a:cxnLst/>
              <a:rect l="l" t="t" r="r" b="b"/>
              <a:pathLst>
                <a:path w="201819" h="21245" extrusionOk="0">
                  <a:moveTo>
                    <a:pt x="0" y="0"/>
                  </a:moveTo>
                  <a:lnTo>
                    <a:pt x="201820" y="0"/>
                  </a:lnTo>
                  <a:lnTo>
                    <a:pt x="201820" y="21246"/>
                  </a:lnTo>
                  <a:lnTo>
                    <a:pt x="0" y="21246"/>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grpSp>
      <p:grpSp>
        <p:nvGrpSpPr>
          <p:cNvPr id="29" name="Google Shape;1468;p42">
            <a:extLst>
              <a:ext uri="{FF2B5EF4-FFF2-40B4-BE49-F238E27FC236}">
                <a16:creationId xmlns:a16="http://schemas.microsoft.com/office/drawing/2014/main" id="{BA92BD0E-6584-E8DA-062D-AE669C7BDCAB}"/>
              </a:ext>
            </a:extLst>
          </p:cNvPr>
          <p:cNvGrpSpPr/>
          <p:nvPr/>
        </p:nvGrpSpPr>
        <p:grpSpPr>
          <a:xfrm>
            <a:off x="5922693" y="3861845"/>
            <a:ext cx="659640" cy="577179"/>
            <a:chOff x="3232513" y="5230904"/>
            <a:chExt cx="509868" cy="446130"/>
          </a:xfrm>
          <a:solidFill>
            <a:schemeClr val="bg1"/>
          </a:solidFill>
        </p:grpSpPr>
        <p:sp>
          <p:nvSpPr>
            <p:cNvPr id="30" name="Google Shape;1469;p42">
              <a:extLst>
                <a:ext uri="{FF2B5EF4-FFF2-40B4-BE49-F238E27FC236}">
                  <a16:creationId xmlns:a16="http://schemas.microsoft.com/office/drawing/2014/main" id="{23BAD9FA-94A0-9194-E9E4-0921FBF3A7C3}"/>
                </a:ext>
              </a:extLst>
            </p:cNvPr>
            <p:cNvSpPr/>
            <p:nvPr/>
          </p:nvSpPr>
          <p:spPr>
            <a:xfrm>
              <a:off x="3317485" y="5368997"/>
              <a:ext cx="95600" cy="127464"/>
            </a:xfrm>
            <a:custGeom>
              <a:avLst/>
              <a:gdLst/>
              <a:ahLst/>
              <a:cxnLst/>
              <a:rect l="l" t="t" r="r" b="b"/>
              <a:pathLst>
                <a:path w="95600" h="127464" extrusionOk="0">
                  <a:moveTo>
                    <a:pt x="95601" y="127465"/>
                  </a:moveTo>
                  <a:lnTo>
                    <a:pt x="0" y="127465"/>
                  </a:lnTo>
                  <a:lnTo>
                    <a:pt x="0" y="0"/>
                  </a:lnTo>
                  <a:lnTo>
                    <a:pt x="95601" y="0"/>
                  </a:lnTo>
                  <a:lnTo>
                    <a:pt x="95601" y="127465"/>
                  </a:lnTo>
                  <a:close/>
                  <a:moveTo>
                    <a:pt x="21246" y="106219"/>
                  </a:moveTo>
                  <a:lnTo>
                    <a:pt x="74355" y="106219"/>
                  </a:lnTo>
                  <a:lnTo>
                    <a:pt x="74355" y="21246"/>
                  </a:lnTo>
                  <a:lnTo>
                    <a:pt x="21246" y="21246"/>
                  </a:lnTo>
                  <a:lnTo>
                    <a:pt x="21246" y="106219"/>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31" name="Google Shape;1470;p42">
              <a:extLst>
                <a:ext uri="{FF2B5EF4-FFF2-40B4-BE49-F238E27FC236}">
                  <a16:creationId xmlns:a16="http://schemas.microsoft.com/office/drawing/2014/main" id="{23B863BA-C87C-1326-7B9C-8723F5F835DF}"/>
                </a:ext>
              </a:extLst>
            </p:cNvPr>
            <p:cNvSpPr/>
            <p:nvPr/>
          </p:nvSpPr>
          <p:spPr>
            <a:xfrm>
              <a:off x="3434332" y="5337133"/>
              <a:ext cx="95600" cy="159328"/>
            </a:xfrm>
            <a:custGeom>
              <a:avLst/>
              <a:gdLst/>
              <a:ahLst/>
              <a:cxnLst/>
              <a:rect l="l" t="t" r="r" b="b"/>
              <a:pathLst>
                <a:path w="95600" h="159328" extrusionOk="0">
                  <a:moveTo>
                    <a:pt x="95601" y="159328"/>
                  </a:moveTo>
                  <a:lnTo>
                    <a:pt x="0" y="159328"/>
                  </a:lnTo>
                  <a:lnTo>
                    <a:pt x="0" y="0"/>
                  </a:lnTo>
                  <a:lnTo>
                    <a:pt x="95601" y="0"/>
                  </a:lnTo>
                  <a:lnTo>
                    <a:pt x="95601" y="159328"/>
                  </a:lnTo>
                  <a:close/>
                  <a:moveTo>
                    <a:pt x="21246" y="138082"/>
                  </a:moveTo>
                  <a:lnTo>
                    <a:pt x="74355" y="138082"/>
                  </a:lnTo>
                  <a:lnTo>
                    <a:pt x="74355" y="21236"/>
                  </a:lnTo>
                  <a:lnTo>
                    <a:pt x="21246" y="21236"/>
                  </a:lnTo>
                  <a:lnTo>
                    <a:pt x="21246" y="138082"/>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32" name="Google Shape;1471;p42">
              <a:extLst>
                <a:ext uri="{FF2B5EF4-FFF2-40B4-BE49-F238E27FC236}">
                  <a16:creationId xmlns:a16="http://schemas.microsoft.com/office/drawing/2014/main" id="{33D1794F-30B1-AD2F-964D-3D2500A44716}"/>
                </a:ext>
              </a:extLst>
            </p:cNvPr>
            <p:cNvSpPr/>
            <p:nvPr/>
          </p:nvSpPr>
          <p:spPr>
            <a:xfrm>
              <a:off x="3551179" y="5305259"/>
              <a:ext cx="95600" cy="191202"/>
            </a:xfrm>
            <a:custGeom>
              <a:avLst/>
              <a:gdLst/>
              <a:ahLst/>
              <a:cxnLst/>
              <a:rect l="l" t="t" r="r" b="b"/>
              <a:pathLst>
                <a:path w="95600" h="191202" extrusionOk="0">
                  <a:moveTo>
                    <a:pt x="95601" y="191202"/>
                  </a:moveTo>
                  <a:lnTo>
                    <a:pt x="0" y="191202"/>
                  </a:lnTo>
                  <a:lnTo>
                    <a:pt x="0" y="0"/>
                  </a:lnTo>
                  <a:lnTo>
                    <a:pt x="95601" y="0"/>
                  </a:lnTo>
                  <a:lnTo>
                    <a:pt x="95601" y="191202"/>
                  </a:lnTo>
                  <a:close/>
                  <a:moveTo>
                    <a:pt x="21246" y="169956"/>
                  </a:moveTo>
                  <a:lnTo>
                    <a:pt x="74355" y="169956"/>
                  </a:lnTo>
                  <a:lnTo>
                    <a:pt x="74355" y="21246"/>
                  </a:lnTo>
                  <a:lnTo>
                    <a:pt x="21246" y="21246"/>
                  </a:lnTo>
                  <a:lnTo>
                    <a:pt x="21246" y="169956"/>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grpSp>
          <p:nvGrpSpPr>
            <p:cNvPr id="33" name="Google Shape;1472;p42">
              <a:extLst>
                <a:ext uri="{FF2B5EF4-FFF2-40B4-BE49-F238E27FC236}">
                  <a16:creationId xmlns:a16="http://schemas.microsoft.com/office/drawing/2014/main" id="{632C1A84-3611-D9CE-67EF-22E8A367C3A9}"/>
                </a:ext>
              </a:extLst>
            </p:cNvPr>
            <p:cNvGrpSpPr/>
            <p:nvPr/>
          </p:nvGrpSpPr>
          <p:grpSpPr>
            <a:xfrm>
              <a:off x="3232513" y="5230904"/>
              <a:ext cx="509868" cy="446130"/>
              <a:chOff x="3232513" y="5230904"/>
              <a:chExt cx="509868" cy="446130"/>
            </a:xfrm>
            <a:grpFill/>
          </p:grpSpPr>
          <p:grpSp>
            <p:nvGrpSpPr>
              <p:cNvPr id="34" name="Google Shape;1473;p42">
                <a:extLst>
                  <a:ext uri="{FF2B5EF4-FFF2-40B4-BE49-F238E27FC236}">
                    <a16:creationId xmlns:a16="http://schemas.microsoft.com/office/drawing/2014/main" id="{5491D6B0-5A93-D9C8-70F5-ED1ED0B1DB31}"/>
                  </a:ext>
                </a:extLst>
              </p:cNvPr>
              <p:cNvGrpSpPr/>
              <p:nvPr/>
            </p:nvGrpSpPr>
            <p:grpSpPr>
              <a:xfrm>
                <a:off x="3232513" y="5230904"/>
                <a:ext cx="509868" cy="446130"/>
                <a:chOff x="3232513" y="5230904"/>
                <a:chExt cx="509868" cy="446130"/>
              </a:xfrm>
              <a:grpFill/>
            </p:grpSpPr>
            <p:sp>
              <p:nvSpPr>
                <p:cNvPr id="37" name="Google Shape;1474;p42">
                  <a:extLst>
                    <a:ext uri="{FF2B5EF4-FFF2-40B4-BE49-F238E27FC236}">
                      <a16:creationId xmlns:a16="http://schemas.microsoft.com/office/drawing/2014/main" id="{DBB5CBCF-EE3B-AC66-9542-D0913C222A48}"/>
                    </a:ext>
                  </a:extLst>
                </p:cNvPr>
                <p:cNvSpPr/>
                <p:nvPr/>
              </p:nvSpPr>
              <p:spPr>
                <a:xfrm>
                  <a:off x="3232513" y="5230904"/>
                  <a:ext cx="509868" cy="361158"/>
                </a:xfrm>
                <a:custGeom>
                  <a:avLst/>
                  <a:gdLst/>
                  <a:ahLst/>
                  <a:cxnLst/>
                  <a:rect l="l" t="t" r="r" b="b"/>
                  <a:pathLst>
                    <a:path w="509868" h="361158" extrusionOk="0">
                      <a:moveTo>
                        <a:pt x="473197" y="361158"/>
                      </a:moveTo>
                      <a:lnTo>
                        <a:pt x="36671" y="361158"/>
                      </a:lnTo>
                      <a:cubicBezTo>
                        <a:pt x="16459" y="361158"/>
                        <a:pt x="0" y="344709"/>
                        <a:pt x="0" y="324487"/>
                      </a:cubicBezTo>
                      <a:lnTo>
                        <a:pt x="0" y="36671"/>
                      </a:lnTo>
                      <a:cubicBezTo>
                        <a:pt x="0" y="16459"/>
                        <a:pt x="16449" y="0"/>
                        <a:pt x="36671" y="0"/>
                      </a:cubicBezTo>
                      <a:lnTo>
                        <a:pt x="473197" y="0"/>
                      </a:lnTo>
                      <a:cubicBezTo>
                        <a:pt x="493409" y="0"/>
                        <a:pt x="509868" y="16449"/>
                        <a:pt x="509868" y="36671"/>
                      </a:cubicBezTo>
                      <a:lnTo>
                        <a:pt x="509868" y="324487"/>
                      </a:lnTo>
                      <a:cubicBezTo>
                        <a:pt x="509868" y="344709"/>
                        <a:pt x="493420" y="361158"/>
                        <a:pt x="473197" y="361158"/>
                      </a:cubicBezTo>
                      <a:close/>
                      <a:moveTo>
                        <a:pt x="36671" y="21246"/>
                      </a:moveTo>
                      <a:cubicBezTo>
                        <a:pt x="28162" y="21246"/>
                        <a:pt x="21246" y="28162"/>
                        <a:pt x="21246" y="36671"/>
                      </a:cubicBezTo>
                      <a:lnTo>
                        <a:pt x="21246" y="324487"/>
                      </a:lnTo>
                      <a:cubicBezTo>
                        <a:pt x="21246" y="332996"/>
                        <a:pt x="28162" y="339912"/>
                        <a:pt x="36671" y="339912"/>
                      </a:cubicBezTo>
                      <a:lnTo>
                        <a:pt x="473197" y="339912"/>
                      </a:lnTo>
                      <a:cubicBezTo>
                        <a:pt x="481706" y="339912"/>
                        <a:pt x="488622" y="332996"/>
                        <a:pt x="488622" y="324487"/>
                      </a:cubicBezTo>
                      <a:lnTo>
                        <a:pt x="488622" y="36671"/>
                      </a:lnTo>
                      <a:cubicBezTo>
                        <a:pt x="488622" y="28162"/>
                        <a:pt x="481706" y="21246"/>
                        <a:pt x="473197" y="21246"/>
                      </a:cubicBezTo>
                      <a:lnTo>
                        <a:pt x="36671" y="21246"/>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38" name="Google Shape;1475;p42">
                  <a:extLst>
                    <a:ext uri="{FF2B5EF4-FFF2-40B4-BE49-F238E27FC236}">
                      <a16:creationId xmlns:a16="http://schemas.microsoft.com/office/drawing/2014/main" id="{A79B9C5B-0405-9C12-349A-506D2E1499E8}"/>
                    </a:ext>
                  </a:extLst>
                </p:cNvPr>
                <p:cNvSpPr/>
                <p:nvPr/>
              </p:nvSpPr>
              <p:spPr>
                <a:xfrm>
                  <a:off x="3328113" y="5655789"/>
                  <a:ext cx="318666" cy="21245"/>
                </a:xfrm>
                <a:custGeom>
                  <a:avLst/>
                  <a:gdLst/>
                  <a:ahLst/>
                  <a:cxnLst/>
                  <a:rect l="l" t="t" r="r" b="b"/>
                  <a:pathLst>
                    <a:path w="318666" h="21245" extrusionOk="0">
                      <a:moveTo>
                        <a:pt x="0" y="0"/>
                      </a:moveTo>
                      <a:lnTo>
                        <a:pt x="318666" y="0"/>
                      </a:lnTo>
                      <a:lnTo>
                        <a:pt x="318666" y="21246"/>
                      </a:lnTo>
                      <a:lnTo>
                        <a:pt x="0" y="21246"/>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grpSp>
              <p:nvGrpSpPr>
                <p:cNvPr id="39" name="Google Shape;1476;p42">
                  <a:extLst>
                    <a:ext uri="{FF2B5EF4-FFF2-40B4-BE49-F238E27FC236}">
                      <a16:creationId xmlns:a16="http://schemas.microsoft.com/office/drawing/2014/main" id="{E9408EB9-4E7C-F597-1DF0-B172623AFC88}"/>
                    </a:ext>
                  </a:extLst>
                </p:cNvPr>
                <p:cNvGrpSpPr/>
                <p:nvPr/>
              </p:nvGrpSpPr>
              <p:grpSpPr>
                <a:xfrm>
                  <a:off x="3423714" y="5581434"/>
                  <a:ext cx="127464" cy="84972"/>
                  <a:chOff x="3423714" y="5581434"/>
                  <a:chExt cx="127464" cy="84972"/>
                </a:xfrm>
                <a:grpFill/>
              </p:grpSpPr>
              <p:sp>
                <p:nvSpPr>
                  <p:cNvPr id="40" name="Google Shape;1477;p42">
                    <a:extLst>
                      <a:ext uri="{FF2B5EF4-FFF2-40B4-BE49-F238E27FC236}">
                        <a16:creationId xmlns:a16="http://schemas.microsoft.com/office/drawing/2014/main" id="{266A65E6-BFDA-FB44-8F08-31248B8C45EC}"/>
                      </a:ext>
                    </a:extLst>
                  </p:cNvPr>
                  <p:cNvSpPr/>
                  <p:nvPr/>
                </p:nvSpPr>
                <p:spPr>
                  <a:xfrm>
                    <a:off x="3423714" y="5581434"/>
                    <a:ext cx="21245" cy="84972"/>
                  </a:xfrm>
                  <a:custGeom>
                    <a:avLst/>
                    <a:gdLst/>
                    <a:ahLst/>
                    <a:cxnLst/>
                    <a:rect l="l" t="t" r="r" b="b"/>
                    <a:pathLst>
                      <a:path w="21245" h="84972" extrusionOk="0">
                        <a:moveTo>
                          <a:pt x="0" y="0"/>
                        </a:moveTo>
                        <a:lnTo>
                          <a:pt x="21246" y="0"/>
                        </a:lnTo>
                        <a:lnTo>
                          <a:pt x="21246" y="84973"/>
                        </a:lnTo>
                        <a:lnTo>
                          <a:pt x="0" y="84973"/>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1" name="Google Shape;1478;p42">
                    <a:extLst>
                      <a:ext uri="{FF2B5EF4-FFF2-40B4-BE49-F238E27FC236}">
                        <a16:creationId xmlns:a16="http://schemas.microsoft.com/office/drawing/2014/main" id="{2C26A85B-6E73-C315-2DF2-8203678498FC}"/>
                      </a:ext>
                    </a:extLst>
                  </p:cNvPr>
                  <p:cNvSpPr/>
                  <p:nvPr/>
                </p:nvSpPr>
                <p:spPr>
                  <a:xfrm>
                    <a:off x="3529933" y="5581434"/>
                    <a:ext cx="21245" cy="84972"/>
                  </a:xfrm>
                  <a:custGeom>
                    <a:avLst/>
                    <a:gdLst/>
                    <a:ahLst/>
                    <a:cxnLst/>
                    <a:rect l="l" t="t" r="r" b="b"/>
                    <a:pathLst>
                      <a:path w="21245" h="84972" extrusionOk="0">
                        <a:moveTo>
                          <a:pt x="0" y="0"/>
                        </a:moveTo>
                        <a:lnTo>
                          <a:pt x="21246" y="0"/>
                        </a:lnTo>
                        <a:lnTo>
                          <a:pt x="21246" y="84973"/>
                        </a:lnTo>
                        <a:lnTo>
                          <a:pt x="0" y="84973"/>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grpSp>
          </p:grpSp>
          <p:sp>
            <p:nvSpPr>
              <p:cNvPr id="35" name="Google Shape;1479;p42">
                <a:extLst>
                  <a:ext uri="{FF2B5EF4-FFF2-40B4-BE49-F238E27FC236}">
                    <a16:creationId xmlns:a16="http://schemas.microsoft.com/office/drawing/2014/main" id="{4CDAFCA5-890A-6A16-1632-7A5F16B0AA93}"/>
                  </a:ext>
                </a:extLst>
              </p:cNvPr>
              <p:cNvSpPr/>
              <p:nvPr/>
            </p:nvSpPr>
            <p:spPr>
              <a:xfrm>
                <a:off x="3285622" y="5538953"/>
                <a:ext cx="53109" cy="21245"/>
              </a:xfrm>
              <a:custGeom>
                <a:avLst/>
                <a:gdLst/>
                <a:ahLst/>
                <a:cxnLst/>
                <a:rect l="l" t="t" r="r" b="b"/>
                <a:pathLst>
                  <a:path w="53109" h="21245" extrusionOk="0">
                    <a:moveTo>
                      <a:pt x="0" y="0"/>
                    </a:moveTo>
                    <a:lnTo>
                      <a:pt x="53109" y="0"/>
                    </a:lnTo>
                    <a:lnTo>
                      <a:pt x="53109" y="21246"/>
                    </a:lnTo>
                    <a:lnTo>
                      <a:pt x="0" y="21246"/>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36" name="Google Shape;1480;p42">
                <a:extLst>
                  <a:ext uri="{FF2B5EF4-FFF2-40B4-BE49-F238E27FC236}">
                    <a16:creationId xmlns:a16="http://schemas.microsoft.com/office/drawing/2014/main" id="{F109162C-FE6C-2FF6-4F8B-90050741BB83}"/>
                  </a:ext>
                </a:extLst>
              </p:cNvPr>
              <p:cNvSpPr/>
              <p:nvPr/>
            </p:nvSpPr>
            <p:spPr>
              <a:xfrm>
                <a:off x="3370605" y="5538953"/>
                <a:ext cx="318666" cy="21245"/>
              </a:xfrm>
              <a:custGeom>
                <a:avLst/>
                <a:gdLst/>
                <a:ahLst/>
                <a:cxnLst/>
                <a:rect l="l" t="t" r="r" b="b"/>
                <a:pathLst>
                  <a:path w="318666" h="21245" extrusionOk="0">
                    <a:moveTo>
                      <a:pt x="0" y="0"/>
                    </a:moveTo>
                    <a:lnTo>
                      <a:pt x="318666" y="0"/>
                    </a:lnTo>
                    <a:lnTo>
                      <a:pt x="318666" y="21246"/>
                    </a:lnTo>
                    <a:lnTo>
                      <a:pt x="0" y="21246"/>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grpSp>
      </p:grpSp>
    </p:spTree>
    <p:extLst>
      <p:ext uri="{BB962C8B-B14F-4D97-AF65-F5344CB8AC3E}">
        <p14:creationId xmlns:p14="http://schemas.microsoft.com/office/powerpoint/2010/main" val="205276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dirty="0"/>
          </a:p>
          <a:p>
            <a:pPr marL="228600" lvl="0" indent="-114300" algn="l" rtl="0">
              <a:lnSpc>
                <a:spcPct val="90000"/>
              </a:lnSpc>
              <a:spcBef>
                <a:spcPts val="1000"/>
              </a:spcBef>
              <a:spcAft>
                <a:spcPts val="0"/>
              </a:spcAft>
              <a:buClr>
                <a:srgbClr val="3F3F3F"/>
              </a:buClr>
              <a:buSzPts val="1800"/>
              <a:buNone/>
            </a:pPr>
            <a:endParaRPr dirty="0"/>
          </a:p>
        </p:txBody>
      </p:sp>
      <p:pic>
        <p:nvPicPr>
          <p:cNvPr id="89" name="Google Shape;89;p3"/>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90" name="Google Shape;90;p3"/>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91" name="Google Shape;91;p3"/>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92" name="Google Shape;92;p3"/>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93" name="Google Shape;93;p3"/>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94" name="Google Shape;94;p3"/>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95" name="Google Shape;95;p3"/>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96" name="Google Shape;96;p3"/>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97" name="Google Shape;97;p3"/>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98" name="Google Shape;98;p3"/>
          <p:cNvSpPr txBox="1"/>
          <p:nvPr/>
        </p:nvSpPr>
        <p:spPr>
          <a:xfrm>
            <a:off x="284152" y="2227504"/>
            <a:ext cx="9095326" cy="3000781"/>
          </a:xfrm>
          <a:prstGeom prst="rect">
            <a:avLst/>
          </a:prstGeom>
          <a:noFill/>
          <a:ln>
            <a:noFill/>
          </a:ln>
        </p:spPr>
        <p:txBody>
          <a:bodyPr spcFirstLastPara="1" wrap="square" lIns="91425" tIns="45700" rIns="91425" bIns="45700" anchor="t" anchorCtr="0">
            <a:spAutoFit/>
          </a:bodyPr>
          <a:lstStyle/>
          <a:p>
            <a:pPr lvl="0" algn="just">
              <a:lnSpc>
                <a:spcPct val="150000"/>
              </a:lnSpc>
              <a:buClr>
                <a:srgbClr val="666768"/>
              </a:buClr>
              <a:buSzPts val="1400"/>
            </a:pPr>
            <a:r>
              <a:rPr lang="pt-PT" b="1" dirty="0">
                <a:solidFill>
                  <a:srgbClr val="666768"/>
                </a:solidFill>
                <a:latin typeface="Arial Nova Light" panose="020B0304020202020204" pitchFamily="34" charset="0"/>
              </a:rPr>
              <a:t>Participação cognitiva: </a:t>
            </a:r>
            <a:r>
              <a:rPr lang="pt-PT" dirty="0">
                <a:solidFill>
                  <a:srgbClr val="666768"/>
                </a:solidFill>
                <a:latin typeface="Arial Nova Light" panose="020B0304020202020204" pitchFamily="34" charset="0"/>
              </a:rPr>
              <a:t>revelar interesse e buscar conhecimento e informação sobre questões sociopolíticas </a:t>
            </a:r>
            <a:r>
              <a:rPr lang="pt-PT" b="1" dirty="0">
                <a:solidFill>
                  <a:srgbClr val="666768"/>
                </a:solidFill>
                <a:latin typeface="Arial Nova Light" panose="020B0304020202020204" pitchFamily="34" charset="0"/>
              </a:rPr>
              <a:t>
</a:t>
            </a:r>
            <a:endParaRPr dirty="0">
              <a:latin typeface="Arial Nova Light" panose="020B0304020202020204" pitchFamily="34" charset="0"/>
            </a:endParaRPr>
          </a:p>
          <a:p>
            <a:pPr lvl="0" algn="just">
              <a:lnSpc>
                <a:spcPct val="150000"/>
              </a:lnSpc>
              <a:buClr>
                <a:srgbClr val="666768"/>
              </a:buClr>
              <a:buSzPts val="1400"/>
            </a:pPr>
            <a:r>
              <a:rPr lang="pt-PT" b="1" dirty="0">
                <a:solidFill>
                  <a:srgbClr val="666768"/>
                </a:solidFill>
                <a:latin typeface="Arial Nova Light" panose="020B0304020202020204" pitchFamily="34" charset="0"/>
              </a:rPr>
              <a:t>Participação emocional: </a:t>
            </a:r>
            <a:r>
              <a:rPr lang="pt-PT" dirty="0">
                <a:solidFill>
                  <a:srgbClr val="666768"/>
                </a:solidFill>
                <a:latin typeface="Arial Nova Light" panose="020B0304020202020204" pitchFamily="34" charset="0"/>
              </a:rPr>
              <a:t>valorizar a participação e investir emocionalmente em questões sociopolíticas </a:t>
            </a:r>
            <a:r>
              <a:rPr lang="pt-PT" b="1" dirty="0">
                <a:solidFill>
                  <a:srgbClr val="666768"/>
                </a:solidFill>
                <a:latin typeface="Arial Nova Light" panose="020B0304020202020204" pitchFamily="34" charset="0"/>
              </a:rPr>
              <a:t>
</a:t>
            </a:r>
            <a:endParaRPr lang="en-US" sz="1400" b="1" i="0" u="none" strike="noStrike" cap="none" dirty="0">
              <a:solidFill>
                <a:srgbClr val="666768"/>
              </a:solidFill>
              <a:latin typeface="Arial Nova Light" panose="020B0304020202020204" pitchFamily="34" charset="0"/>
              <a:sym typeface="Arial"/>
            </a:endParaRPr>
          </a:p>
          <a:p>
            <a:pPr lvl="0" algn="just">
              <a:lnSpc>
                <a:spcPct val="150000"/>
              </a:lnSpc>
              <a:buClr>
                <a:srgbClr val="666768"/>
              </a:buClr>
              <a:buSzPts val="1400"/>
            </a:pPr>
            <a:r>
              <a:rPr lang="pt-PT" b="1" dirty="0">
                <a:solidFill>
                  <a:srgbClr val="666768"/>
                </a:solidFill>
                <a:latin typeface="Arial Nova Light" panose="020B0304020202020204" pitchFamily="34" charset="0"/>
              </a:rPr>
              <a:t>Participação comportamental: </a:t>
            </a:r>
            <a:r>
              <a:rPr lang="pt-PT" dirty="0">
                <a:solidFill>
                  <a:srgbClr val="666768"/>
                </a:solidFill>
                <a:latin typeface="Arial Nova Light" panose="020B0304020202020204" pitchFamily="34" charset="0"/>
              </a:rPr>
              <a:t>ações (Participar em reuniões públicas ou manifestações que tratem de questões políticas ou sociais; Fazer trabalho voluntário; Usar símbolos para demonstrar apoio a uma causa social ou política); Participar em ações políticas que possam ser consideradas ilegais (por exemplo, queimar uma bandeira, atirar pedras, graffiti em muros); Boicotar ou comprar certos produtos por razões políticas, éticas ou ambientais; Assinar uma petição na Internet; Votar nas eleições)</a:t>
            </a:r>
            <a:endParaRPr dirty="0"/>
          </a:p>
        </p:txBody>
      </p:sp>
      <p:sp>
        <p:nvSpPr>
          <p:cNvPr id="99" name="Google Shape;99;p3"/>
          <p:cNvSpPr txBox="1"/>
          <p:nvPr/>
        </p:nvSpPr>
        <p:spPr>
          <a:xfrm>
            <a:off x="369343" y="1324568"/>
            <a:ext cx="9607200" cy="357900"/>
          </a:xfrm>
          <a:prstGeom prst="rect">
            <a:avLst/>
          </a:prstGeom>
          <a:noFill/>
          <a:ln>
            <a:noFill/>
          </a:ln>
        </p:spPr>
        <p:txBody>
          <a:bodyPr spcFirstLastPara="1" wrap="square" lIns="91425" tIns="45700" rIns="91425" bIns="45700" anchor="t" anchorCtr="0">
            <a:noAutofit/>
          </a:bodyPr>
          <a:lstStyle/>
          <a:p>
            <a:pPr lvl="0">
              <a:lnSpc>
                <a:spcPct val="90000"/>
              </a:lnSpc>
              <a:buClr>
                <a:srgbClr val="666768"/>
              </a:buClr>
              <a:buSzPts val="2400"/>
            </a:pPr>
            <a:r>
              <a:rPr lang="pt-PT" sz="2400" b="1" dirty="0">
                <a:solidFill>
                  <a:srgbClr val="666768"/>
                </a:solidFill>
                <a:latin typeface="Arial Nova Light" panose="020B0304020202020204" pitchFamily="34" charset="0"/>
              </a:rPr>
              <a:t>Padrões juvenis de Participação (Malafaia </a:t>
            </a:r>
            <a:r>
              <a:rPr lang="pt-PT" sz="2400" b="1" dirty="0" err="1">
                <a:solidFill>
                  <a:srgbClr val="666768"/>
                </a:solidFill>
                <a:latin typeface="Arial Nova Light" panose="020B0304020202020204" pitchFamily="34" charset="0"/>
              </a:rPr>
              <a:t>et</a:t>
            </a:r>
            <a:r>
              <a:rPr lang="pt-PT" sz="2400" b="1" dirty="0">
                <a:solidFill>
                  <a:srgbClr val="666768"/>
                </a:solidFill>
                <a:latin typeface="Arial Nova Light" panose="020B0304020202020204" pitchFamily="34" charset="0"/>
              </a:rPr>
              <a:t> al., 2021)
</a:t>
            </a:r>
            <a:endParaRPr dirty="0">
              <a:latin typeface="Arial Nova Light" panose="020B0304020202020204" pitchFamily="34" charset="0"/>
            </a:endParaRPr>
          </a:p>
        </p:txBody>
      </p:sp>
      <p:pic>
        <p:nvPicPr>
          <p:cNvPr id="3" name="Imagem 2">
            <a:extLst>
              <a:ext uri="{FF2B5EF4-FFF2-40B4-BE49-F238E27FC236}">
                <a16:creationId xmlns:a16="http://schemas.microsoft.com/office/drawing/2014/main" id="{33F71723-7167-D5CA-A952-21A13D5572EF}"/>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162883" y="1944184"/>
            <a:ext cx="4864816" cy="36486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58470A7F-AAB0-4EA7-48D3-5A220A7FF5AB}"/>
              </a:ext>
            </a:extLst>
          </p:cNvPr>
          <p:cNvSpPr>
            <a:spLocks noGrp="1"/>
          </p:cNvSpPr>
          <p:nvPr>
            <p:ph type="body" idx="1"/>
          </p:nvPr>
        </p:nvSpPr>
        <p:spPr>
          <a:xfrm>
            <a:off x="1029370" y="1222149"/>
            <a:ext cx="4826000" cy="3352800"/>
          </a:xfrm>
        </p:spPr>
        <p:txBody>
          <a:bodyPr/>
          <a:lstStyle/>
          <a:p>
            <a:pPr marL="0" lvl="0" indent="0" algn="just">
              <a:lnSpc>
                <a:spcPct val="150000"/>
              </a:lnSpc>
              <a:spcBef>
                <a:spcPts val="0"/>
              </a:spcBef>
              <a:buNone/>
            </a:pPr>
            <a:r>
              <a:rPr lang="pt-PT" sz="1600" b="1" dirty="0">
                <a:solidFill>
                  <a:srgbClr val="666768"/>
                </a:solidFill>
                <a:latin typeface="Arial Nova Light" panose="020B0304020202020204" pitchFamily="34" charset="0"/>
              </a:rPr>
              <a:t>Os resultados da investigação mostram que
</a:t>
            </a:r>
            <a:r>
              <a:rPr lang="pt-PT" sz="1600" dirty="0">
                <a:solidFill>
                  <a:srgbClr val="666768"/>
                </a:solidFill>
                <a:latin typeface="Arial Nova Light" panose="020B0304020202020204" pitchFamily="34" charset="0"/>
              </a:rPr>
              <a:t>Os jovens apresentam elevados níveis de participação cognitiva e emocional, mas baixos níveis de participação comportamental. </a:t>
            </a:r>
          </a:p>
          <a:p>
            <a:pPr marL="0" lvl="0" indent="0" algn="just">
              <a:lnSpc>
                <a:spcPct val="150000"/>
              </a:lnSpc>
              <a:spcBef>
                <a:spcPts val="0"/>
              </a:spcBef>
              <a:buNone/>
            </a:pPr>
            <a:r>
              <a:rPr lang="pt-PT" sz="1600" dirty="0">
                <a:solidFill>
                  <a:srgbClr val="666768"/>
                </a:solidFill>
                <a:latin typeface="Arial Nova Light" panose="020B0304020202020204" pitchFamily="34" charset="0"/>
              </a:rPr>
              <a:t>
Representam formas latentes de participação ou comportamentos pré-políticos. </a:t>
            </a:r>
          </a:p>
          <a:p>
            <a:pPr marL="0" lvl="0" indent="0" algn="just">
              <a:lnSpc>
                <a:spcPct val="150000"/>
              </a:lnSpc>
              <a:spcBef>
                <a:spcPts val="0"/>
              </a:spcBef>
              <a:buNone/>
            </a:pPr>
            <a:r>
              <a:rPr lang="pt-PT" sz="1600" dirty="0">
                <a:solidFill>
                  <a:srgbClr val="666768"/>
                </a:solidFill>
                <a:latin typeface="Arial Nova Light" panose="020B0304020202020204" pitchFamily="34" charset="0"/>
              </a:rPr>
              <a:t>
Para fomentar a participação, é fundamental valorizar as perceções, experiências, competências, conhecimentos e modos alternativos de intervenção dos jovens</a:t>
            </a:r>
            <a:r>
              <a:rPr lang="pt-PT" dirty="0">
                <a:solidFill>
                  <a:srgbClr val="666768"/>
                </a:solidFill>
                <a:latin typeface="Arial Nova Light" panose="020B0304020202020204" pitchFamily="34" charset="0"/>
              </a:rPr>
              <a:t>
</a:t>
            </a:r>
            <a:endParaRPr lang="en-US" dirty="0">
              <a:latin typeface="Arial Nova Light" panose="020B0304020202020204" pitchFamily="34" charset="0"/>
            </a:endParaRPr>
          </a:p>
        </p:txBody>
      </p:sp>
      <p:pic>
        <p:nvPicPr>
          <p:cNvPr id="6" name="Marcador de Posição da Imagem 5" descr="Pessoa transporte coração grande">
            <a:extLst>
              <a:ext uri="{FF2B5EF4-FFF2-40B4-BE49-F238E27FC236}">
                <a16:creationId xmlns:a16="http://schemas.microsoft.com/office/drawing/2014/main" id="{180B6ADC-2969-AE49-F9B6-B9DF14E1168C}"/>
              </a:ext>
            </a:extLst>
          </p:cNvPr>
          <p:cNvPicPr>
            <a:picLocks noGrp="1" noChangeAspect="1"/>
          </p:cNvPicPr>
          <p:nvPr>
            <p:ph type="pic" idx="2"/>
          </p:nvPr>
        </p:nvPicPr>
        <p:blipFill>
          <a:blip r:embed="rId2"/>
          <a:srcRect t="4070" b="4070"/>
          <a:stretch>
            <a:fillRect/>
          </a:stretch>
        </p:blipFill>
        <p:spPr>
          <a:xfrm>
            <a:off x="6336631" y="1822450"/>
            <a:ext cx="5246688" cy="3213100"/>
          </a:xfrm>
        </p:spPr>
      </p:pic>
      <p:pic>
        <p:nvPicPr>
          <p:cNvPr id="3" name="Google Shape;73;p2">
            <a:extLst>
              <a:ext uri="{FF2B5EF4-FFF2-40B4-BE49-F238E27FC236}">
                <a16:creationId xmlns:a16="http://schemas.microsoft.com/office/drawing/2014/main" id="{FF629B98-27CF-3E70-2AC5-0A52372D9880}"/>
              </a:ext>
            </a:extLst>
          </p:cNvPr>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4" name="Google Shape;90;p3">
            <a:extLst>
              <a:ext uri="{FF2B5EF4-FFF2-40B4-BE49-F238E27FC236}">
                <a16:creationId xmlns:a16="http://schemas.microsoft.com/office/drawing/2014/main" id="{6FE5C4CC-484F-2E9E-B93C-2CB8C4FFB405}"/>
              </a:ext>
            </a:extLst>
          </p:cNvPr>
          <p:cNvPicPr preferRelativeResize="0"/>
          <p:nvPr/>
        </p:nvPicPr>
        <p:blipFill rotWithShape="1">
          <a:blip r:embed="rId4">
            <a:alphaModFix/>
          </a:blip>
          <a:srcRect/>
          <a:stretch/>
        </p:blipFill>
        <p:spPr>
          <a:xfrm>
            <a:off x="90248" y="6103905"/>
            <a:ext cx="2466975" cy="516890"/>
          </a:xfrm>
          <a:prstGeom prst="rect">
            <a:avLst/>
          </a:prstGeom>
          <a:noFill/>
          <a:ln>
            <a:noFill/>
          </a:ln>
        </p:spPr>
      </p:pic>
      <p:pic>
        <p:nvPicPr>
          <p:cNvPr id="5" name="Google Shape;91;p3">
            <a:extLst>
              <a:ext uri="{FF2B5EF4-FFF2-40B4-BE49-F238E27FC236}">
                <a16:creationId xmlns:a16="http://schemas.microsoft.com/office/drawing/2014/main" id="{1FC827BE-D171-784C-17BD-2A63D62A5CFB}"/>
              </a:ext>
            </a:extLst>
          </p:cNvPr>
          <p:cNvPicPr preferRelativeResize="0"/>
          <p:nvPr/>
        </p:nvPicPr>
        <p:blipFill rotWithShape="1">
          <a:blip r:embed="rId5">
            <a:alphaModFix/>
          </a:blip>
          <a:srcRect/>
          <a:stretch/>
        </p:blipFill>
        <p:spPr>
          <a:xfrm>
            <a:off x="2544151" y="6105175"/>
            <a:ext cx="5337175" cy="670560"/>
          </a:xfrm>
          <a:prstGeom prst="rect">
            <a:avLst/>
          </a:prstGeom>
          <a:noFill/>
          <a:ln>
            <a:noFill/>
          </a:ln>
        </p:spPr>
      </p:pic>
      <p:pic>
        <p:nvPicPr>
          <p:cNvPr id="7" name="Google Shape;92;p3">
            <a:extLst>
              <a:ext uri="{FF2B5EF4-FFF2-40B4-BE49-F238E27FC236}">
                <a16:creationId xmlns:a16="http://schemas.microsoft.com/office/drawing/2014/main" id="{A9A8A55B-98B8-DF6C-2AD7-32A8FB5F367E}"/>
              </a:ext>
            </a:extLst>
          </p:cNvPr>
          <p:cNvPicPr preferRelativeResize="0"/>
          <p:nvPr/>
        </p:nvPicPr>
        <p:blipFill rotWithShape="1">
          <a:blip r:embed="rId6">
            <a:alphaModFix/>
          </a:blip>
          <a:srcRect/>
          <a:stretch/>
        </p:blipFill>
        <p:spPr>
          <a:xfrm>
            <a:off x="11253494" y="6075330"/>
            <a:ext cx="863600" cy="370205"/>
          </a:xfrm>
          <a:prstGeom prst="rect">
            <a:avLst/>
          </a:prstGeom>
          <a:noFill/>
          <a:ln>
            <a:noFill/>
          </a:ln>
        </p:spPr>
      </p:pic>
      <p:pic>
        <p:nvPicPr>
          <p:cNvPr id="8" name="Google Shape;93;p3">
            <a:extLst>
              <a:ext uri="{FF2B5EF4-FFF2-40B4-BE49-F238E27FC236}">
                <a16:creationId xmlns:a16="http://schemas.microsoft.com/office/drawing/2014/main" id="{BC2113AE-DDE5-A412-FE07-A7491F62D8EB}"/>
              </a:ext>
            </a:extLst>
          </p:cNvPr>
          <p:cNvPicPr preferRelativeResize="0"/>
          <p:nvPr/>
        </p:nvPicPr>
        <p:blipFill rotWithShape="1">
          <a:blip r:embed="rId7">
            <a:alphaModFix/>
          </a:blip>
          <a:srcRect/>
          <a:stretch/>
        </p:blipFill>
        <p:spPr>
          <a:xfrm>
            <a:off x="10034294" y="6113430"/>
            <a:ext cx="1131570" cy="299720"/>
          </a:xfrm>
          <a:prstGeom prst="rect">
            <a:avLst/>
          </a:prstGeom>
          <a:noFill/>
          <a:ln>
            <a:noFill/>
          </a:ln>
        </p:spPr>
      </p:pic>
      <p:pic>
        <p:nvPicPr>
          <p:cNvPr id="9" name="Google Shape;94;p3">
            <a:extLst>
              <a:ext uri="{FF2B5EF4-FFF2-40B4-BE49-F238E27FC236}">
                <a16:creationId xmlns:a16="http://schemas.microsoft.com/office/drawing/2014/main" id="{18BD050B-FB4E-7E17-47AC-6011DA94E191}"/>
              </a:ext>
            </a:extLst>
          </p:cNvPr>
          <p:cNvPicPr preferRelativeResize="0"/>
          <p:nvPr/>
        </p:nvPicPr>
        <p:blipFill rotWithShape="1">
          <a:blip r:embed="rId8">
            <a:alphaModFix/>
          </a:blip>
          <a:srcRect/>
          <a:stretch/>
        </p:blipFill>
        <p:spPr>
          <a:xfrm>
            <a:off x="8700794" y="6103905"/>
            <a:ext cx="1243965" cy="323850"/>
          </a:xfrm>
          <a:prstGeom prst="rect">
            <a:avLst/>
          </a:prstGeom>
          <a:noFill/>
          <a:ln>
            <a:noFill/>
          </a:ln>
        </p:spPr>
      </p:pic>
      <p:pic>
        <p:nvPicPr>
          <p:cNvPr id="10" name="Google Shape;95;p3">
            <a:extLst>
              <a:ext uri="{FF2B5EF4-FFF2-40B4-BE49-F238E27FC236}">
                <a16:creationId xmlns:a16="http://schemas.microsoft.com/office/drawing/2014/main" id="{8B589549-4B7B-0167-3941-9E79E52A12B7}"/>
              </a:ext>
            </a:extLst>
          </p:cNvPr>
          <p:cNvPicPr preferRelativeResize="0"/>
          <p:nvPr/>
        </p:nvPicPr>
        <p:blipFill rotWithShape="1">
          <a:blip r:embed="rId9">
            <a:alphaModFix/>
          </a:blip>
          <a:srcRect/>
          <a:stretch/>
        </p:blipFill>
        <p:spPr>
          <a:xfrm>
            <a:off x="6976769" y="6113430"/>
            <a:ext cx="741680" cy="305435"/>
          </a:xfrm>
          <a:prstGeom prst="rect">
            <a:avLst/>
          </a:prstGeom>
          <a:noFill/>
          <a:ln>
            <a:noFill/>
          </a:ln>
        </p:spPr>
      </p:pic>
      <p:pic>
        <p:nvPicPr>
          <p:cNvPr id="11" name="Google Shape;96;p3">
            <a:extLst>
              <a:ext uri="{FF2B5EF4-FFF2-40B4-BE49-F238E27FC236}">
                <a16:creationId xmlns:a16="http://schemas.microsoft.com/office/drawing/2014/main" id="{71AB8496-458B-35DF-2386-27A9E5ED0136}"/>
              </a:ext>
            </a:extLst>
          </p:cNvPr>
          <p:cNvPicPr preferRelativeResize="0"/>
          <p:nvPr/>
        </p:nvPicPr>
        <p:blipFill rotWithShape="1">
          <a:blip r:embed="rId10">
            <a:alphaModFix/>
          </a:blip>
          <a:srcRect/>
          <a:stretch/>
        </p:blipFill>
        <p:spPr>
          <a:xfrm>
            <a:off x="7814969" y="6075330"/>
            <a:ext cx="836295" cy="337820"/>
          </a:xfrm>
          <a:prstGeom prst="rect">
            <a:avLst/>
          </a:prstGeom>
          <a:noFill/>
          <a:ln>
            <a:noFill/>
          </a:ln>
        </p:spPr>
      </p:pic>
      <p:pic>
        <p:nvPicPr>
          <p:cNvPr id="12" name="Google Shape;97;p3">
            <a:extLst>
              <a:ext uri="{FF2B5EF4-FFF2-40B4-BE49-F238E27FC236}">
                <a16:creationId xmlns:a16="http://schemas.microsoft.com/office/drawing/2014/main" id="{2196B0B1-42D8-32AA-63AF-B40C68612E8B}"/>
              </a:ext>
            </a:extLst>
          </p:cNvPr>
          <p:cNvPicPr preferRelativeResize="0"/>
          <p:nvPr/>
        </p:nvPicPr>
        <p:blipFill rotWithShape="1">
          <a:blip r:embed="rId11">
            <a:alphaModFix/>
          </a:blip>
          <a:srcRect/>
          <a:stretch/>
        </p:blipFill>
        <p:spPr>
          <a:xfrm>
            <a:off x="5395619" y="6037230"/>
            <a:ext cx="1314450" cy="440055"/>
          </a:xfrm>
          <a:prstGeom prst="rect">
            <a:avLst/>
          </a:prstGeom>
          <a:noFill/>
          <a:ln>
            <a:noFill/>
          </a:ln>
        </p:spPr>
      </p:pic>
    </p:spTree>
    <p:extLst>
      <p:ext uri="{BB962C8B-B14F-4D97-AF65-F5344CB8AC3E}">
        <p14:creationId xmlns:p14="http://schemas.microsoft.com/office/powerpoint/2010/main" val="213502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a:p>
          <a:p>
            <a:pPr marL="228600" lvl="0" indent="-114300" algn="l" rtl="0">
              <a:lnSpc>
                <a:spcPct val="90000"/>
              </a:lnSpc>
              <a:spcBef>
                <a:spcPts val="1000"/>
              </a:spcBef>
              <a:spcAft>
                <a:spcPts val="0"/>
              </a:spcAft>
              <a:buClr>
                <a:srgbClr val="3F3F3F"/>
              </a:buClr>
              <a:buSzPts val="1800"/>
              <a:buNone/>
            </a:pPr>
            <a:endParaRPr/>
          </a:p>
        </p:txBody>
      </p:sp>
      <p:pic>
        <p:nvPicPr>
          <p:cNvPr id="105" name="Google Shape;105;p4"/>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106" name="Google Shape;106;p4"/>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107" name="Google Shape;107;p4"/>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108" name="Google Shape;108;p4"/>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109" name="Google Shape;109;p4"/>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110" name="Google Shape;110;p4"/>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111" name="Google Shape;111;p4"/>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112" name="Google Shape;112;p4"/>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113" name="Google Shape;113;p4"/>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114" name="Google Shape;114;p4"/>
          <p:cNvSpPr txBox="1"/>
          <p:nvPr/>
        </p:nvSpPr>
        <p:spPr>
          <a:xfrm>
            <a:off x="575445" y="1798098"/>
            <a:ext cx="8864106" cy="4027985"/>
          </a:xfrm>
          <a:prstGeom prst="rect">
            <a:avLst/>
          </a:prstGeom>
          <a:noFill/>
          <a:ln>
            <a:noFill/>
          </a:ln>
        </p:spPr>
        <p:txBody>
          <a:bodyPr spcFirstLastPara="1" wrap="square" lIns="91425" tIns="45700" rIns="91425" bIns="45700" anchor="t" anchorCtr="0">
            <a:spAutoFit/>
          </a:bodyPr>
          <a:lstStyle/>
          <a:p>
            <a:pPr lvl="0" algn="just">
              <a:lnSpc>
                <a:spcPct val="150000"/>
              </a:lnSpc>
            </a:pPr>
            <a:r>
              <a:rPr lang="pt-PT" sz="1600" dirty="0">
                <a:solidFill>
                  <a:srgbClr val="666768"/>
                </a:solidFill>
                <a:latin typeface="Arial Nova Light" panose="020B0304020202020204" pitchFamily="34" charset="0"/>
              </a:rPr>
              <a:t>Relativamente à participação dos jovens, podemos observar uma variedade de práticas, bem como uma diversidade de abordagens e teorias. Técnicos da juventude, as organizações juvenis e as autoridades locais abordam o conceito de participação de diferentes ângulos devido à variedade de práticas e experiências. A motivação subjacente ao seu trabalho no domínio da participação dos jovens também é muitas vezes diferente: algumas pessoas podem ser motivadas pela transformação social e pela construção de sociedades mais democráticas, enquanto outras podem estar interessadas no desenvolvimento dos jovens ou podem simplesmente ser motivadas pelos seus próprios objetivos políticos. O debate relacionado com os diferentes aspetos da participação dos jovens é contínuo e podem ser dadas várias respostas às mesmas perguntas.</a:t>
            </a:r>
          </a:p>
          <a:p>
            <a:pPr lvl="0" algn="just">
              <a:lnSpc>
                <a:spcPct val="150000"/>
              </a:lnSpc>
            </a:pPr>
            <a:r>
              <a:rPr lang="pt-PT" sz="1600" dirty="0">
                <a:solidFill>
                  <a:srgbClr val="666768"/>
                </a:solidFill>
                <a:latin typeface="Arial Nova Light" panose="020B0304020202020204" pitchFamily="34" charset="0"/>
              </a:rPr>
              <a:t>
</a:t>
            </a:r>
            <a:r>
              <a:rPr lang="en-US" sz="1050" b="0" i="0" u="none" strike="noStrike" cap="none" dirty="0">
                <a:solidFill>
                  <a:srgbClr val="666768"/>
                </a:solidFill>
                <a:latin typeface="Arial Nova Light" panose="020B0304020202020204" pitchFamily="34" charset="0"/>
                <a:sym typeface="Arial"/>
              </a:rPr>
              <a:t>"Listen up! "MANUAL on the Revised European Charter for Participation of Young People in Local and Regional Life, </a:t>
            </a:r>
            <a:r>
              <a:rPr lang="en-US" sz="1050" b="0" i="0" u="none" strike="noStrike" cap="none" dirty="0" err="1">
                <a:solidFill>
                  <a:srgbClr val="666768"/>
                </a:solidFill>
                <a:latin typeface="Arial Nova Light" panose="020B0304020202020204" pitchFamily="34" charset="0"/>
                <a:sym typeface="Arial"/>
              </a:rPr>
              <a:t>Edições</a:t>
            </a:r>
            <a:r>
              <a:rPr lang="en-US" sz="1050" b="0" i="0" u="none" strike="noStrike" cap="none" dirty="0">
                <a:solidFill>
                  <a:srgbClr val="666768"/>
                </a:solidFill>
                <a:latin typeface="Arial Nova Light" panose="020B0304020202020204" pitchFamily="34" charset="0"/>
                <a:sym typeface="Arial"/>
              </a:rPr>
              <a:t> Dinamo</a:t>
            </a:r>
            <a:endParaRPr dirty="0">
              <a:latin typeface="Arial Nova Light" panose="020B0304020202020204" pitchFamily="34" charset="0"/>
            </a:endParaRPr>
          </a:p>
        </p:txBody>
      </p:sp>
      <p:sp>
        <p:nvSpPr>
          <p:cNvPr id="115" name="Google Shape;115;p4"/>
          <p:cNvSpPr txBox="1"/>
          <p:nvPr/>
        </p:nvSpPr>
        <p:spPr>
          <a:xfrm>
            <a:off x="607700" y="1302863"/>
            <a:ext cx="4761489" cy="357985"/>
          </a:xfrm>
          <a:prstGeom prst="rect">
            <a:avLst/>
          </a:prstGeom>
          <a:noFill/>
          <a:ln>
            <a:noFill/>
          </a:ln>
        </p:spPr>
        <p:txBody>
          <a:bodyPr spcFirstLastPara="1" wrap="square" lIns="91425" tIns="45700" rIns="91425" bIns="45700" anchor="t" anchorCtr="0">
            <a:noAutofit/>
          </a:bodyPr>
          <a:lstStyle/>
          <a:p>
            <a:pPr lvl="0">
              <a:lnSpc>
                <a:spcPct val="90000"/>
              </a:lnSpc>
              <a:buClr>
                <a:srgbClr val="595959"/>
              </a:buClr>
              <a:buSzPts val="2400"/>
            </a:pPr>
            <a:r>
              <a:rPr lang="en-US" sz="2400" b="1" dirty="0">
                <a:solidFill>
                  <a:srgbClr val="595959"/>
                </a:solidFill>
                <a:latin typeface="Arial Nova Light" panose="020B0304020202020204" pitchFamily="34" charset="0"/>
              </a:rPr>
              <a:t>Como </a:t>
            </a:r>
            <a:r>
              <a:rPr lang="en-US" sz="2400" b="1" dirty="0" err="1">
                <a:solidFill>
                  <a:srgbClr val="595959"/>
                </a:solidFill>
                <a:latin typeface="Arial Nova Light" panose="020B0304020202020204" pitchFamily="34" charset="0"/>
              </a:rPr>
              <a:t>participar</a:t>
            </a:r>
            <a:r>
              <a:rPr lang="en-US" sz="2400" b="1" dirty="0">
                <a:solidFill>
                  <a:srgbClr val="595959"/>
                </a:solidFill>
                <a:latin typeface="Arial Nova Light" panose="020B0304020202020204" pitchFamily="34" charset="0"/>
              </a:rPr>
              <a:t>?
</a:t>
            </a:r>
            <a:endParaRPr sz="2400" b="1" i="0" u="none" strike="noStrike" cap="none" dirty="0">
              <a:solidFill>
                <a:schemeClr val="dk1"/>
              </a:solidFill>
              <a:latin typeface="Calibri"/>
              <a:ea typeface="Calibri"/>
              <a:cs typeface="Calibri"/>
              <a:sym typeface="Calibri"/>
            </a:endParaRPr>
          </a:p>
        </p:txBody>
      </p:sp>
      <p:pic>
        <p:nvPicPr>
          <p:cNvPr id="3" name="Imagem 2">
            <a:extLst>
              <a:ext uri="{FF2B5EF4-FFF2-40B4-BE49-F238E27FC236}">
                <a16:creationId xmlns:a16="http://schemas.microsoft.com/office/drawing/2014/main" id="{303538F5-9E8B-5EC4-24A5-9A8789CFB248}"/>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9139896" y="2457533"/>
            <a:ext cx="3390900" cy="25431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dirty="0"/>
          </a:p>
          <a:p>
            <a:pPr marL="228600" lvl="0" indent="-114300" algn="l" rtl="0">
              <a:lnSpc>
                <a:spcPct val="90000"/>
              </a:lnSpc>
              <a:spcBef>
                <a:spcPts val="1000"/>
              </a:spcBef>
              <a:spcAft>
                <a:spcPts val="0"/>
              </a:spcAft>
              <a:buClr>
                <a:srgbClr val="3F3F3F"/>
              </a:buClr>
              <a:buSzPts val="1800"/>
              <a:buNone/>
            </a:pPr>
            <a:endParaRPr dirty="0"/>
          </a:p>
        </p:txBody>
      </p:sp>
      <p:pic>
        <p:nvPicPr>
          <p:cNvPr id="121" name="Google Shape;121;p5"/>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122" name="Google Shape;122;p5"/>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123" name="Google Shape;123;p5"/>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124" name="Google Shape;124;p5"/>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125" name="Google Shape;125;p5"/>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126" name="Google Shape;126;p5"/>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127" name="Google Shape;127;p5"/>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128" name="Google Shape;128;p5"/>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129" name="Google Shape;129;p5"/>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130" name="Google Shape;130;p5"/>
          <p:cNvSpPr txBox="1">
            <a:spLocks noGrp="1"/>
          </p:cNvSpPr>
          <p:nvPr>
            <p:ph type="body" idx="3"/>
          </p:nvPr>
        </p:nvSpPr>
        <p:spPr>
          <a:xfrm>
            <a:off x="918068" y="1063620"/>
            <a:ext cx="6987681" cy="509310"/>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595959"/>
              </a:buClr>
              <a:buSzPts val="2400"/>
            </a:pPr>
            <a:r>
              <a:rPr lang="pt-PT" sz="2400" b="1" dirty="0">
                <a:solidFill>
                  <a:srgbClr val="595959"/>
                </a:solidFill>
                <a:latin typeface="Arial Nova Light" panose="020B0304020202020204" pitchFamily="34" charset="0"/>
                <a:ea typeface="Arial"/>
                <a:cs typeface="Arial"/>
                <a:sym typeface="Arial"/>
              </a:rPr>
              <a:t>Exemplos de Projetos de Participação de Jovens
</a:t>
            </a:r>
            <a:endParaRPr sz="2400" dirty="0">
              <a:latin typeface="Arial Nova Light" panose="020B0304020202020204" pitchFamily="34" charset="0"/>
            </a:endParaRPr>
          </a:p>
        </p:txBody>
      </p:sp>
      <p:sp>
        <p:nvSpPr>
          <p:cNvPr id="131" name="Google Shape;131;p5"/>
          <p:cNvSpPr txBox="1"/>
          <p:nvPr/>
        </p:nvSpPr>
        <p:spPr>
          <a:xfrm>
            <a:off x="713390" y="1645473"/>
            <a:ext cx="6947308" cy="341627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lang="en-US" sz="1600" b="1" i="0" u="none" strike="noStrike" cap="none" dirty="0">
              <a:solidFill>
                <a:srgbClr val="666768"/>
              </a:solidFill>
              <a:latin typeface="Arial Nova Light" panose="020B0304020202020204" pitchFamily="34" charset="0"/>
              <a:ea typeface="Calibri"/>
              <a:cs typeface="Calibri"/>
              <a:sym typeface="Calibri"/>
            </a:endParaRPr>
          </a:p>
          <a:p>
            <a:pPr lvl="0" algn="just">
              <a:lnSpc>
                <a:spcPct val="150000"/>
              </a:lnSpc>
            </a:pPr>
            <a:r>
              <a:rPr lang="pt-PT" sz="1600" b="1" dirty="0">
                <a:solidFill>
                  <a:srgbClr val="666768"/>
                </a:solidFill>
                <a:latin typeface="Arial Nova Light" panose="020B0304020202020204" pitchFamily="34" charset="0"/>
                <a:ea typeface="Calibri"/>
                <a:cs typeface="Calibri"/>
                <a:sym typeface="Calibri"/>
              </a:rPr>
              <a:t>Explora estes dois projetos e, em seguida, reflete sobre as seguintes questões:
</a:t>
            </a:r>
            <a:endParaRPr lang="en-US" sz="1600" dirty="0">
              <a:solidFill>
                <a:srgbClr val="666768"/>
              </a:solidFill>
              <a:latin typeface="Arial Nova Light" panose="020B0304020202020204" pitchFamily="34" charset="0"/>
              <a:ea typeface="Calibri"/>
              <a:cs typeface="Calibri"/>
              <a:sym typeface="Calibri"/>
            </a:endParaRPr>
          </a:p>
          <a:p>
            <a:pPr lvl="0" algn="just">
              <a:lnSpc>
                <a:spcPct val="150000"/>
              </a:lnSpc>
            </a:pPr>
            <a:r>
              <a:rPr lang="en-US" sz="1600" b="0" i="0" u="none" strike="noStrike" cap="none" dirty="0">
                <a:solidFill>
                  <a:srgbClr val="666768"/>
                </a:solidFill>
                <a:latin typeface="Arial Nova Light" panose="020B0304020202020204" pitchFamily="34" charset="0"/>
                <a:ea typeface="Calibri"/>
                <a:cs typeface="Calibri"/>
                <a:sym typeface="Calibri"/>
              </a:rPr>
              <a:t>1. </a:t>
            </a:r>
            <a:r>
              <a:rPr lang="pt-PT" sz="1600" dirty="0">
                <a:solidFill>
                  <a:srgbClr val="666768"/>
                </a:solidFill>
                <a:latin typeface="Arial Nova Light" panose="020B0304020202020204" pitchFamily="34" charset="0"/>
                <a:ea typeface="Calibri"/>
                <a:cs typeface="Calibri"/>
                <a:sym typeface="Calibri"/>
              </a:rPr>
              <a:t>Quais são os maiores obstáculos à participação dos jovens no seu contexto local?
2. O que podes fazer para enfrentar estes desafios?
3. Quem poderiam ser os teus aliados neste processo?
</a:t>
            </a:r>
            <a:endParaRPr sz="1600" dirty="0">
              <a:latin typeface="Arial Nova Light" panose="020B0304020202020204" pitchFamily="34" charset="0"/>
            </a:endParaRPr>
          </a:p>
        </p:txBody>
      </p:sp>
      <p:pic>
        <p:nvPicPr>
          <p:cNvPr id="2" name="Imagem 1">
            <a:hlinkClick r:id="rId12"/>
            <a:extLst>
              <a:ext uri="{FF2B5EF4-FFF2-40B4-BE49-F238E27FC236}">
                <a16:creationId xmlns:a16="http://schemas.microsoft.com/office/drawing/2014/main" id="{6AFB8C39-74DD-8AB2-3141-E13C705BEDCB}"/>
              </a:ext>
            </a:extLst>
          </p:cNvPr>
          <p:cNvPicPr>
            <a:picLocks noChangeAspect="1"/>
          </p:cNvPicPr>
          <p:nvPr/>
        </p:nvPicPr>
        <p:blipFill>
          <a:blip r:embed="rId13"/>
          <a:stretch>
            <a:fillRect/>
          </a:stretch>
        </p:blipFill>
        <p:spPr>
          <a:xfrm>
            <a:off x="7838274" y="1440756"/>
            <a:ext cx="3642653" cy="1586787"/>
          </a:xfrm>
          <a:prstGeom prst="rect">
            <a:avLst/>
          </a:prstGeom>
        </p:spPr>
      </p:pic>
      <p:pic>
        <p:nvPicPr>
          <p:cNvPr id="3" name="Imagem 2">
            <a:hlinkClick r:id="rId14"/>
            <a:extLst>
              <a:ext uri="{FF2B5EF4-FFF2-40B4-BE49-F238E27FC236}">
                <a16:creationId xmlns:a16="http://schemas.microsoft.com/office/drawing/2014/main" id="{A2AA1825-1F33-882E-71E0-A00CE3EDA471}"/>
              </a:ext>
            </a:extLst>
          </p:cNvPr>
          <p:cNvPicPr>
            <a:picLocks noChangeAspect="1"/>
          </p:cNvPicPr>
          <p:nvPr/>
        </p:nvPicPr>
        <p:blipFill>
          <a:blip r:embed="rId15"/>
          <a:stretch>
            <a:fillRect/>
          </a:stretch>
        </p:blipFill>
        <p:spPr>
          <a:xfrm>
            <a:off x="7838274" y="3273698"/>
            <a:ext cx="3642653" cy="1941159"/>
          </a:xfrm>
          <a:prstGeom prst="rect">
            <a:avLst/>
          </a:prstGeom>
        </p:spPr>
      </p:pic>
    </p:spTree>
    <p:extLst>
      <p:ext uri="{BB962C8B-B14F-4D97-AF65-F5344CB8AC3E}">
        <p14:creationId xmlns:p14="http://schemas.microsoft.com/office/powerpoint/2010/main" val="331121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dirty="0"/>
          </a:p>
          <a:p>
            <a:pPr marL="228600" lvl="0" indent="-114300" algn="l" rtl="0">
              <a:lnSpc>
                <a:spcPct val="90000"/>
              </a:lnSpc>
              <a:spcBef>
                <a:spcPts val="1000"/>
              </a:spcBef>
              <a:spcAft>
                <a:spcPts val="0"/>
              </a:spcAft>
              <a:buClr>
                <a:srgbClr val="3F3F3F"/>
              </a:buClr>
              <a:buSzPts val="1800"/>
              <a:buNone/>
            </a:pPr>
            <a:endParaRPr dirty="0"/>
          </a:p>
        </p:txBody>
      </p:sp>
      <p:pic>
        <p:nvPicPr>
          <p:cNvPr id="121" name="Google Shape;121;p5"/>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122" name="Google Shape;122;p5"/>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123" name="Google Shape;123;p5"/>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124" name="Google Shape;124;p5"/>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125" name="Google Shape;125;p5"/>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126" name="Google Shape;126;p5"/>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127" name="Google Shape;127;p5"/>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128" name="Google Shape;128;p5"/>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129" name="Google Shape;129;p5"/>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130" name="Google Shape;130;p5"/>
          <p:cNvSpPr txBox="1">
            <a:spLocks noGrp="1"/>
          </p:cNvSpPr>
          <p:nvPr>
            <p:ph type="body" idx="3"/>
          </p:nvPr>
        </p:nvSpPr>
        <p:spPr>
          <a:xfrm>
            <a:off x="385252" y="1098432"/>
            <a:ext cx="6987681" cy="509310"/>
          </a:xfrm>
          <a:prstGeom prst="rect">
            <a:avLst/>
          </a:prstGeom>
          <a:noFill/>
          <a:ln>
            <a:noFill/>
          </a:ln>
        </p:spPr>
        <p:txBody>
          <a:bodyPr spcFirstLastPara="1" wrap="square" lIns="91425" tIns="45700" rIns="91425" bIns="45700" anchor="t" anchorCtr="0">
            <a:noAutofit/>
          </a:bodyPr>
          <a:lstStyle/>
          <a:p>
            <a:pPr marL="0" lvl="0" indent="0" algn="just">
              <a:lnSpc>
                <a:spcPct val="150000"/>
              </a:lnSpc>
              <a:spcBef>
                <a:spcPts val="0"/>
              </a:spcBef>
            </a:pPr>
            <a:r>
              <a:rPr lang="en-US" sz="2400" b="1" dirty="0" err="1">
                <a:solidFill>
                  <a:srgbClr val="666768"/>
                </a:solidFill>
                <a:latin typeface="Arial Nova Light" panose="020B0304020202020204" pitchFamily="34" charset="0"/>
              </a:rPr>
              <a:t>Fórum</a:t>
            </a:r>
            <a:r>
              <a:rPr lang="en-US" sz="2400" b="1" dirty="0">
                <a:solidFill>
                  <a:srgbClr val="666768"/>
                </a:solidFill>
                <a:latin typeface="Arial Nova Light" panose="020B0304020202020204" pitchFamily="34" charset="0"/>
              </a:rPr>
              <a:t> </a:t>
            </a:r>
            <a:r>
              <a:rPr lang="en-US" sz="2400" b="1" dirty="0" err="1">
                <a:solidFill>
                  <a:srgbClr val="666768"/>
                </a:solidFill>
                <a:latin typeface="Arial Nova Light" panose="020B0304020202020204" pitchFamily="34" charset="0"/>
              </a:rPr>
              <a:t>Europeu</a:t>
            </a:r>
            <a:r>
              <a:rPr lang="en-US" sz="2400" b="1" dirty="0">
                <a:solidFill>
                  <a:srgbClr val="666768"/>
                </a:solidFill>
                <a:latin typeface="Arial Nova Light" panose="020B0304020202020204" pitchFamily="34" charset="0"/>
              </a:rPr>
              <a:t> da </a:t>
            </a:r>
            <a:r>
              <a:rPr lang="en-US" sz="2400" b="1" dirty="0" err="1">
                <a:solidFill>
                  <a:srgbClr val="666768"/>
                </a:solidFill>
                <a:latin typeface="Arial Nova Light" panose="020B0304020202020204" pitchFamily="34" charset="0"/>
              </a:rPr>
              <a:t>Juventude</a:t>
            </a:r>
            <a:r>
              <a:rPr lang="en-US" sz="2400" b="1" dirty="0">
                <a:solidFill>
                  <a:srgbClr val="666768"/>
                </a:solidFill>
                <a:latin typeface="Arial Nova Light" panose="020B0304020202020204" pitchFamily="34" charset="0"/>
              </a:rPr>
              <a:t>
</a:t>
            </a:r>
            <a:endParaRPr lang="en-US" sz="2400" b="1" i="0" u="none" strike="noStrike" cap="none" dirty="0">
              <a:solidFill>
                <a:srgbClr val="666768"/>
              </a:solidFill>
              <a:latin typeface="Arial Nova Light" panose="020B0304020202020204" pitchFamily="34" charset="0"/>
              <a:sym typeface="Calibri"/>
            </a:endParaRPr>
          </a:p>
        </p:txBody>
      </p:sp>
      <p:sp>
        <p:nvSpPr>
          <p:cNvPr id="131" name="Google Shape;131;p5"/>
          <p:cNvSpPr txBox="1"/>
          <p:nvPr/>
        </p:nvSpPr>
        <p:spPr>
          <a:xfrm>
            <a:off x="384857" y="1789947"/>
            <a:ext cx="3423463" cy="3093114"/>
          </a:xfrm>
          <a:prstGeom prst="rect">
            <a:avLst/>
          </a:prstGeom>
          <a:noFill/>
          <a:ln>
            <a:noFill/>
          </a:ln>
        </p:spPr>
        <p:txBody>
          <a:bodyPr spcFirstLastPara="1" wrap="square" lIns="91425" tIns="45700" rIns="91425" bIns="45700" anchor="t" anchorCtr="0">
            <a:spAutoFit/>
          </a:bodyPr>
          <a:lstStyle/>
          <a:p>
            <a:pPr lvl="0" algn="just">
              <a:lnSpc>
                <a:spcPct val="150000"/>
              </a:lnSpc>
            </a:pPr>
            <a:r>
              <a:rPr lang="pt-PT" sz="1300" dirty="0">
                <a:solidFill>
                  <a:srgbClr val="666768"/>
                </a:solidFill>
                <a:latin typeface="Arial Nova Light" panose="020B0304020202020204" pitchFamily="34" charset="0"/>
                <a:ea typeface="Calibri"/>
                <a:cs typeface="Calibri"/>
                <a:sym typeface="Calibri"/>
              </a:rPr>
              <a:t>Fundada em 1996. </a:t>
            </a:r>
          </a:p>
          <a:p>
            <a:pPr lvl="0" algn="just">
              <a:lnSpc>
                <a:spcPct val="150000"/>
              </a:lnSpc>
            </a:pPr>
            <a:r>
              <a:rPr lang="pt-PT" sz="1300" dirty="0">
                <a:solidFill>
                  <a:srgbClr val="666768"/>
                </a:solidFill>
                <a:latin typeface="Arial Nova Light" panose="020B0304020202020204" pitchFamily="34" charset="0"/>
                <a:ea typeface="Calibri"/>
                <a:cs typeface="Calibri"/>
                <a:sym typeface="Calibri"/>
              </a:rPr>
              <a:t>Atualmente é constituído por 104 Conselhos Nacionais da Juventude e Organizações Internacionais Não Governamentais da Juventude,. Centram-se em atividades de advocacia de promover os direitos dos jovens, relacionadas com a Participação; Inclusão Social e Económica; e no Desenvolvimento Sustentável.
</a:t>
            </a:r>
            <a:endParaRPr sz="1300" dirty="0">
              <a:latin typeface="Arial Nova Light" panose="020B0304020202020204" pitchFamily="34" charset="0"/>
            </a:endParaRPr>
          </a:p>
        </p:txBody>
      </p:sp>
      <p:pic>
        <p:nvPicPr>
          <p:cNvPr id="5" name="Imagem 4">
            <a:hlinkClick r:id="rId12"/>
            <a:extLst>
              <a:ext uri="{FF2B5EF4-FFF2-40B4-BE49-F238E27FC236}">
                <a16:creationId xmlns:a16="http://schemas.microsoft.com/office/drawing/2014/main" id="{35155786-084B-3C02-8214-C89F1F688952}"/>
              </a:ext>
            </a:extLst>
          </p:cNvPr>
          <p:cNvPicPr>
            <a:picLocks noChangeAspect="1"/>
          </p:cNvPicPr>
          <p:nvPr/>
        </p:nvPicPr>
        <p:blipFill>
          <a:blip r:embed="rId13"/>
          <a:stretch>
            <a:fillRect/>
          </a:stretch>
        </p:blipFill>
        <p:spPr>
          <a:xfrm>
            <a:off x="4144761" y="1801642"/>
            <a:ext cx="7602790" cy="3214807"/>
          </a:xfrm>
          <a:prstGeom prst="rect">
            <a:avLst/>
          </a:prstGeom>
        </p:spPr>
      </p:pic>
      <p:sp>
        <p:nvSpPr>
          <p:cNvPr id="7" name="CaixaDeTexto 6">
            <a:extLst>
              <a:ext uri="{FF2B5EF4-FFF2-40B4-BE49-F238E27FC236}">
                <a16:creationId xmlns:a16="http://schemas.microsoft.com/office/drawing/2014/main" id="{2341D371-2557-8706-5556-6F99996F39A3}"/>
              </a:ext>
            </a:extLst>
          </p:cNvPr>
          <p:cNvSpPr txBox="1"/>
          <p:nvPr/>
        </p:nvSpPr>
        <p:spPr>
          <a:xfrm>
            <a:off x="4671791" y="5086884"/>
            <a:ext cx="7218603" cy="442622"/>
          </a:xfrm>
          <a:prstGeom prst="rect">
            <a:avLst/>
          </a:prstGeom>
          <a:noFill/>
        </p:spPr>
        <p:txBody>
          <a:bodyPr wrap="square">
            <a:spAutoFit/>
          </a:bodyPr>
          <a:lstStyle/>
          <a:p>
            <a:pPr lvl="0" algn="r">
              <a:lnSpc>
                <a:spcPct val="150000"/>
              </a:lnSpc>
            </a:pPr>
            <a:r>
              <a:rPr lang="pt-PT" sz="800" i="1" dirty="0">
                <a:solidFill>
                  <a:srgbClr val="666768"/>
                </a:solidFill>
                <a:latin typeface="Arial Nova Light" panose="020B0304020202020204" pitchFamily="34" charset="0"/>
                <a:ea typeface="Calibri"/>
                <a:cs typeface="Calibri"/>
                <a:sym typeface="Calibri"/>
              </a:rPr>
              <a:t>(adaptado de CATCH-</a:t>
            </a:r>
            <a:r>
              <a:rPr lang="pt-PT" sz="800" i="1" dirty="0" err="1">
                <a:solidFill>
                  <a:srgbClr val="666768"/>
                </a:solidFill>
                <a:latin typeface="Arial Nova Light" panose="020B0304020202020204" pitchFamily="34" charset="0"/>
                <a:ea typeface="Calibri"/>
                <a:cs typeface="Calibri"/>
                <a:sym typeface="Calibri"/>
              </a:rPr>
              <a:t>EYoU</a:t>
            </a:r>
            <a:r>
              <a:rPr lang="pt-PT" sz="800" i="1" dirty="0">
                <a:solidFill>
                  <a:srgbClr val="666768"/>
                </a:solidFill>
                <a:latin typeface="Arial Nova Light" panose="020B0304020202020204" pitchFamily="34" charset="0"/>
                <a:ea typeface="Calibri"/>
                <a:cs typeface="Calibri"/>
                <a:sym typeface="Calibri"/>
              </a:rPr>
              <a:t> Toolkit – práticas de participação ativa: http://www.catcheyou.eu/the-project/publications/finalconference-toolkit/)
</a:t>
            </a:r>
            <a:endParaRPr lang="en-US" sz="800" b="0" i="1" u="none" strike="noStrike" cap="none" dirty="0">
              <a:solidFill>
                <a:srgbClr val="66676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body" idx="1"/>
          </p:nvPr>
        </p:nvSpPr>
        <p:spPr>
          <a:xfrm>
            <a:off x="575445" y="2457533"/>
            <a:ext cx="4826000" cy="3352800"/>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rgbClr val="3F3F3F"/>
              </a:buClr>
              <a:buSzPts val="1800"/>
              <a:buNone/>
            </a:pPr>
            <a:endParaRPr dirty="0"/>
          </a:p>
          <a:p>
            <a:pPr marL="228600" lvl="0" indent="-114300" algn="l" rtl="0">
              <a:lnSpc>
                <a:spcPct val="90000"/>
              </a:lnSpc>
              <a:spcBef>
                <a:spcPts val="1000"/>
              </a:spcBef>
              <a:spcAft>
                <a:spcPts val="0"/>
              </a:spcAft>
              <a:buClr>
                <a:srgbClr val="3F3F3F"/>
              </a:buClr>
              <a:buSzPts val="1800"/>
              <a:buNone/>
            </a:pPr>
            <a:endParaRPr dirty="0"/>
          </a:p>
        </p:txBody>
      </p:sp>
      <p:pic>
        <p:nvPicPr>
          <p:cNvPr id="121" name="Google Shape;121;p5"/>
          <p:cNvPicPr preferRelativeResize="0"/>
          <p:nvPr/>
        </p:nvPicPr>
        <p:blipFill rotWithShape="1">
          <a:blip r:embed="rId3">
            <a:alphaModFix/>
          </a:blip>
          <a:srcRect/>
          <a:stretch/>
        </p:blipFill>
        <p:spPr>
          <a:xfrm>
            <a:off x="0" y="82265"/>
            <a:ext cx="2614558" cy="1139884"/>
          </a:xfrm>
          <a:prstGeom prst="rect">
            <a:avLst/>
          </a:prstGeom>
          <a:noFill/>
          <a:ln>
            <a:noFill/>
          </a:ln>
        </p:spPr>
      </p:pic>
      <p:pic>
        <p:nvPicPr>
          <p:cNvPr id="122" name="Google Shape;122;p5"/>
          <p:cNvPicPr preferRelativeResize="0"/>
          <p:nvPr/>
        </p:nvPicPr>
        <p:blipFill rotWithShape="1">
          <a:blip r:embed="rId4">
            <a:alphaModFix/>
          </a:blip>
          <a:srcRect/>
          <a:stretch/>
        </p:blipFill>
        <p:spPr>
          <a:xfrm>
            <a:off x="32497" y="6147337"/>
            <a:ext cx="2466975" cy="516890"/>
          </a:xfrm>
          <a:prstGeom prst="rect">
            <a:avLst/>
          </a:prstGeom>
          <a:noFill/>
          <a:ln>
            <a:noFill/>
          </a:ln>
        </p:spPr>
      </p:pic>
      <p:pic>
        <p:nvPicPr>
          <p:cNvPr id="123" name="Google Shape;123;p5"/>
          <p:cNvPicPr preferRelativeResize="0"/>
          <p:nvPr/>
        </p:nvPicPr>
        <p:blipFill rotWithShape="1">
          <a:blip r:embed="rId5">
            <a:alphaModFix/>
          </a:blip>
          <a:srcRect/>
          <a:stretch/>
        </p:blipFill>
        <p:spPr>
          <a:xfrm>
            <a:off x="2486400" y="6148607"/>
            <a:ext cx="5337175" cy="670560"/>
          </a:xfrm>
          <a:prstGeom prst="rect">
            <a:avLst/>
          </a:prstGeom>
          <a:noFill/>
          <a:ln>
            <a:noFill/>
          </a:ln>
        </p:spPr>
      </p:pic>
      <p:pic>
        <p:nvPicPr>
          <p:cNvPr id="124" name="Google Shape;124;p5"/>
          <p:cNvPicPr preferRelativeResize="0"/>
          <p:nvPr/>
        </p:nvPicPr>
        <p:blipFill rotWithShape="1">
          <a:blip r:embed="rId6">
            <a:alphaModFix/>
          </a:blip>
          <a:srcRect/>
          <a:stretch/>
        </p:blipFill>
        <p:spPr>
          <a:xfrm>
            <a:off x="11195743" y="6118762"/>
            <a:ext cx="863600" cy="370205"/>
          </a:xfrm>
          <a:prstGeom prst="rect">
            <a:avLst/>
          </a:prstGeom>
          <a:noFill/>
          <a:ln>
            <a:noFill/>
          </a:ln>
        </p:spPr>
      </p:pic>
      <p:pic>
        <p:nvPicPr>
          <p:cNvPr id="125" name="Google Shape;125;p5"/>
          <p:cNvPicPr preferRelativeResize="0"/>
          <p:nvPr/>
        </p:nvPicPr>
        <p:blipFill rotWithShape="1">
          <a:blip r:embed="rId7">
            <a:alphaModFix/>
          </a:blip>
          <a:srcRect/>
          <a:stretch/>
        </p:blipFill>
        <p:spPr>
          <a:xfrm>
            <a:off x="9976543" y="6156862"/>
            <a:ext cx="1131570" cy="299720"/>
          </a:xfrm>
          <a:prstGeom prst="rect">
            <a:avLst/>
          </a:prstGeom>
          <a:noFill/>
          <a:ln>
            <a:noFill/>
          </a:ln>
        </p:spPr>
      </p:pic>
      <p:pic>
        <p:nvPicPr>
          <p:cNvPr id="126" name="Google Shape;126;p5"/>
          <p:cNvPicPr preferRelativeResize="0"/>
          <p:nvPr/>
        </p:nvPicPr>
        <p:blipFill rotWithShape="1">
          <a:blip r:embed="rId8">
            <a:alphaModFix/>
          </a:blip>
          <a:srcRect/>
          <a:stretch/>
        </p:blipFill>
        <p:spPr>
          <a:xfrm>
            <a:off x="8643043" y="6147337"/>
            <a:ext cx="1243965" cy="323850"/>
          </a:xfrm>
          <a:prstGeom prst="rect">
            <a:avLst/>
          </a:prstGeom>
          <a:noFill/>
          <a:ln>
            <a:noFill/>
          </a:ln>
        </p:spPr>
      </p:pic>
      <p:pic>
        <p:nvPicPr>
          <p:cNvPr id="127" name="Google Shape;127;p5"/>
          <p:cNvPicPr preferRelativeResize="0"/>
          <p:nvPr/>
        </p:nvPicPr>
        <p:blipFill rotWithShape="1">
          <a:blip r:embed="rId9">
            <a:alphaModFix/>
          </a:blip>
          <a:srcRect/>
          <a:stretch/>
        </p:blipFill>
        <p:spPr>
          <a:xfrm>
            <a:off x="6919018" y="6156862"/>
            <a:ext cx="741680" cy="305435"/>
          </a:xfrm>
          <a:prstGeom prst="rect">
            <a:avLst/>
          </a:prstGeom>
          <a:noFill/>
          <a:ln>
            <a:noFill/>
          </a:ln>
        </p:spPr>
      </p:pic>
      <p:pic>
        <p:nvPicPr>
          <p:cNvPr id="128" name="Google Shape;128;p5"/>
          <p:cNvPicPr preferRelativeResize="0"/>
          <p:nvPr/>
        </p:nvPicPr>
        <p:blipFill rotWithShape="1">
          <a:blip r:embed="rId10">
            <a:alphaModFix/>
          </a:blip>
          <a:srcRect/>
          <a:stretch/>
        </p:blipFill>
        <p:spPr>
          <a:xfrm>
            <a:off x="7757218" y="6118762"/>
            <a:ext cx="836295" cy="337820"/>
          </a:xfrm>
          <a:prstGeom prst="rect">
            <a:avLst/>
          </a:prstGeom>
          <a:noFill/>
          <a:ln>
            <a:noFill/>
          </a:ln>
        </p:spPr>
      </p:pic>
      <p:pic>
        <p:nvPicPr>
          <p:cNvPr id="129" name="Google Shape;129;p5"/>
          <p:cNvPicPr preferRelativeResize="0"/>
          <p:nvPr/>
        </p:nvPicPr>
        <p:blipFill rotWithShape="1">
          <a:blip r:embed="rId11">
            <a:alphaModFix/>
          </a:blip>
          <a:srcRect/>
          <a:stretch/>
        </p:blipFill>
        <p:spPr>
          <a:xfrm>
            <a:off x="5337868" y="6080662"/>
            <a:ext cx="1314450" cy="440055"/>
          </a:xfrm>
          <a:prstGeom prst="rect">
            <a:avLst/>
          </a:prstGeom>
          <a:noFill/>
          <a:ln>
            <a:noFill/>
          </a:ln>
        </p:spPr>
      </p:pic>
      <p:sp>
        <p:nvSpPr>
          <p:cNvPr id="130" name="Google Shape;130;p5"/>
          <p:cNvSpPr txBox="1">
            <a:spLocks noGrp="1"/>
          </p:cNvSpPr>
          <p:nvPr>
            <p:ph type="body" idx="3"/>
          </p:nvPr>
        </p:nvSpPr>
        <p:spPr>
          <a:xfrm>
            <a:off x="555354" y="1480831"/>
            <a:ext cx="6987681" cy="50931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400" b="1" i="0" u="none" strike="noStrike" cap="none" dirty="0">
                <a:solidFill>
                  <a:srgbClr val="666768"/>
                </a:solidFill>
                <a:latin typeface="Arial Nova Light" panose="020B0304020202020204" pitchFamily="34" charset="0"/>
                <a:sym typeface="Calibri"/>
              </a:rPr>
              <a:t>My Life My Say (MSMS)</a:t>
            </a:r>
          </a:p>
        </p:txBody>
      </p:sp>
      <p:sp>
        <p:nvSpPr>
          <p:cNvPr id="131" name="Google Shape;131;p5"/>
          <p:cNvSpPr txBox="1"/>
          <p:nvPr/>
        </p:nvSpPr>
        <p:spPr>
          <a:xfrm>
            <a:off x="555354" y="2268716"/>
            <a:ext cx="4118407" cy="3093114"/>
          </a:xfrm>
          <a:prstGeom prst="rect">
            <a:avLst/>
          </a:prstGeom>
          <a:noFill/>
          <a:ln>
            <a:noFill/>
          </a:ln>
        </p:spPr>
        <p:txBody>
          <a:bodyPr spcFirstLastPara="1" wrap="square" lIns="91425" tIns="45700" rIns="91425" bIns="45700" anchor="t" anchorCtr="0">
            <a:spAutoFit/>
          </a:bodyPr>
          <a:lstStyle/>
          <a:p>
            <a:pPr lvl="0" algn="just">
              <a:lnSpc>
                <a:spcPct val="150000"/>
              </a:lnSpc>
            </a:pPr>
            <a:r>
              <a:rPr lang="pt-PT" sz="1300" dirty="0">
                <a:solidFill>
                  <a:srgbClr val="666768"/>
                </a:solidFill>
                <a:latin typeface="Arial Nova Light" panose="020B0304020202020204" pitchFamily="34" charset="0"/>
                <a:ea typeface="Calibri"/>
                <a:cs typeface="Calibri"/>
                <a:sym typeface="Calibri"/>
              </a:rPr>
              <a:t>É uma organização política dirigida por jovens, centrada na juventude, dedicada a pôr em contacto jovens oriundos de meios excluídos com decisores políticos do Reino Unido e a ajudá-los a expressar as suas opiniões sobre os efeitos das suas decisões. Visa trazer os jovens para a política (institucional, parlamentar), relacionando a política com as suas experiências e preocupações quotidianas. MLMS refere-se a isso como "política de </a:t>
            </a:r>
            <a:r>
              <a:rPr lang="pt-PT" sz="1300" dirty="0" err="1">
                <a:solidFill>
                  <a:srgbClr val="666768"/>
                </a:solidFill>
                <a:latin typeface="Arial Nova Light" panose="020B0304020202020204" pitchFamily="34" charset="0"/>
                <a:ea typeface="Calibri"/>
                <a:cs typeface="Calibri"/>
                <a:sym typeface="Calibri"/>
              </a:rPr>
              <a:t>rebranding</a:t>
            </a:r>
            <a:r>
              <a:rPr lang="pt-PT" sz="1300" dirty="0">
                <a:solidFill>
                  <a:srgbClr val="666768"/>
                </a:solidFill>
                <a:latin typeface="Arial Nova Light" panose="020B0304020202020204" pitchFamily="34" charset="0"/>
                <a:ea typeface="Calibri"/>
                <a:cs typeface="Calibri"/>
                <a:sym typeface="Calibri"/>
              </a:rPr>
              <a:t>".
</a:t>
            </a:r>
            <a:endParaRPr lang="en-US" sz="1300" i="0" u="none" strike="noStrike" cap="none" dirty="0">
              <a:solidFill>
                <a:srgbClr val="666768"/>
              </a:solidFill>
              <a:latin typeface="Arial Nova Light" panose="020B0304020202020204" pitchFamily="34" charset="0"/>
              <a:ea typeface="Calibri"/>
              <a:cs typeface="Calibri"/>
              <a:sym typeface="Calibri"/>
            </a:endParaRPr>
          </a:p>
        </p:txBody>
      </p:sp>
      <p:sp>
        <p:nvSpPr>
          <p:cNvPr id="2" name="CaixaDeTexto 1">
            <a:extLst>
              <a:ext uri="{FF2B5EF4-FFF2-40B4-BE49-F238E27FC236}">
                <a16:creationId xmlns:a16="http://schemas.microsoft.com/office/drawing/2014/main" id="{485104BB-36FA-3DE5-51C7-2BF3402010DB}"/>
              </a:ext>
            </a:extLst>
          </p:cNvPr>
          <p:cNvSpPr txBox="1"/>
          <p:nvPr/>
        </p:nvSpPr>
        <p:spPr>
          <a:xfrm>
            <a:off x="4397952" y="5379358"/>
            <a:ext cx="7218603" cy="442622"/>
          </a:xfrm>
          <a:prstGeom prst="rect">
            <a:avLst/>
          </a:prstGeom>
          <a:noFill/>
        </p:spPr>
        <p:txBody>
          <a:bodyPr wrap="square">
            <a:spAutoFit/>
          </a:bodyPr>
          <a:lstStyle/>
          <a:p>
            <a:pPr lvl="0" algn="r">
              <a:lnSpc>
                <a:spcPct val="150000"/>
              </a:lnSpc>
            </a:pPr>
            <a:r>
              <a:rPr lang="pt-PT" sz="800" i="1" dirty="0">
                <a:solidFill>
                  <a:srgbClr val="666768"/>
                </a:solidFill>
                <a:latin typeface="Arial Nova Light" panose="020B0304020202020204" pitchFamily="34" charset="0"/>
                <a:ea typeface="Calibri"/>
                <a:cs typeface="Calibri"/>
                <a:sym typeface="Calibri"/>
              </a:rPr>
              <a:t>(adaptado de CATCH-</a:t>
            </a:r>
            <a:r>
              <a:rPr lang="pt-PT" sz="800" i="1" dirty="0" err="1">
                <a:solidFill>
                  <a:srgbClr val="666768"/>
                </a:solidFill>
                <a:latin typeface="Arial Nova Light" panose="020B0304020202020204" pitchFamily="34" charset="0"/>
                <a:ea typeface="Calibri"/>
                <a:cs typeface="Calibri"/>
                <a:sym typeface="Calibri"/>
              </a:rPr>
              <a:t>EYoU</a:t>
            </a:r>
            <a:r>
              <a:rPr lang="pt-PT" sz="800" i="1" dirty="0">
                <a:solidFill>
                  <a:srgbClr val="666768"/>
                </a:solidFill>
                <a:latin typeface="Arial Nova Light" panose="020B0304020202020204" pitchFamily="34" charset="0"/>
                <a:ea typeface="Calibri"/>
                <a:cs typeface="Calibri"/>
                <a:sym typeface="Calibri"/>
              </a:rPr>
              <a:t> Toolkit – práticas de participação ativa: http://www.catcheyou.eu/the-project/publications/finalconference-toolkit/)
</a:t>
            </a:r>
            <a:endParaRPr lang="en-US" sz="800" b="0" i="1" u="none" strike="noStrike" cap="none" dirty="0">
              <a:solidFill>
                <a:srgbClr val="666768"/>
              </a:solidFill>
              <a:latin typeface="Calibri"/>
              <a:ea typeface="Calibri"/>
              <a:cs typeface="Calibri"/>
              <a:sym typeface="Calibri"/>
            </a:endParaRPr>
          </a:p>
        </p:txBody>
      </p:sp>
      <p:pic>
        <p:nvPicPr>
          <p:cNvPr id="4" name="Imagem 3">
            <a:hlinkClick r:id="rId12"/>
            <a:extLst>
              <a:ext uri="{FF2B5EF4-FFF2-40B4-BE49-F238E27FC236}">
                <a16:creationId xmlns:a16="http://schemas.microsoft.com/office/drawing/2014/main" id="{03718BC1-7C29-2E6D-EBD9-FE915CB567D0}"/>
              </a:ext>
            </a:extLst>
          </p:cNvPr>
          <p:cNvPicPr>
            <a:picLocks noChangeAspect="1"/>
          </p:cNvPicPr>
          <p:nvPr/>
        </p:nvPicPr>
        <p:blipFill>
          <a:blip r:embed="rId13"/>
          <a:stretch>
            <a:fillRect/>
          </a:stretch>
        </p:blipFill>
        <p:spPr>
          <a:xfrm>
            <a:off x="4812468" y="1622219"/>
            <a:ext cx="6725793" cy="3729153"/>
          </a:xfrm>
          <a:prstGeom prst="rect">
            <a:avLst/>
          </a:prstGeom>
        </p:spPr>
      </p:pic>
    </p:spTree>
    <p:extLst>
      <p:ext uri="{BB962C8B-B14F-4D97-AF65-F5344CB8AC3E}">
        <p14:creationId xmlns:p14="http://schemas.microsoft.com/office/powerpoint/2010/main" val="3284519546"/>
      </p:ext>
    </p:extLst>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1764</Words>
  <Application>Microsoft Office PowerPoint</Application>
  <PresentationFormat>Widescreen</PresentationFormat>
  <Paragraphs>66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Nova Light</vt:lpstr>
      <vt:lpstr>Calibri</vt:lpstr>
      <vt:lpstr>Twentieth Century</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APR_Joana</dc:creator>
  <cp:lastModifiedBy>Rightchallenge Associação</cp:lastModifiedBy>
  <cp:revision>15</cp:revision>
  <dcterms:created xsi:type="dcterms:W3CDTF">2019-04-05T09:40:46Z</dcterms:created>
  <dcterms:modified xsi:type="dcterms:W3CDTF">2023-05-31T09:34:40Z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954308</vt:lpwstr>
  </property>
  <property fmtid="{D5CDD505-2E9C-101B-9397-08002B2CF9AE}" pid="3" name="NXPowerLiteSettings">
    <vt:lpwstr>C7000400038000</vt:lpwstr>
  </property>
  <property fmtid="{D5CDD505-2E9C-101B-9397-08002B2CF9AE}" pid="4" name="NXPowerLiteVersion">
    <vt:lpwstr>S8.2.3</vt:lpwstr>
  </property>
</Properties>
</file>